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3" r:id="rId3"/>
    <p:sldId id="294" r:id="rId5"/>
    <p:sldId id="295" r:id="rId6"/>
    <p:sldId id="363" r:id="rId7"/>
    <p:sldId id="298" r:id="rId8"/>
    <p:sldId id="299" r:id="rId9"/>
    <p:sldId id="300" r:id="rId10"/>
    <p:sldId id="301" r:id="rId11"/>
    <p:sldId id="302" r:id="rId12"/>
    <p:sldId id="304" r:id="rId13"/>
    <p:sldId id="305" r:id="rId14"/>
    <p:sldId id="306" r:id="rId15"/>
    <p:sldId id="308" r:id="rId16"/>
    <p:sldId id="312" r:id="rId17"/>
    <p:sldId id="314" r:id="rId18"/>
    <p:sldId id="315" r:id="rId19"/>
    <p:sldId id="317" r:id="rId20"/>
    <p:sldId id="318" r:id="rId21"/>
    <p:sldId id="320" r:id="rId22"/>
    <p:sldId id="321" r:id="rId23"/>
    <p:sldId id="322" r:id="rId24"/>
    <p:sldId id="325" r:id="rId25"/>
    <p:sldId id="326" r:id="rId26"/>
    <p:sldId id="327" r:id="rId27"/>
    <p:sldId id="328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8" r:id="rId36"/>
    <p:sldId id="339" r:id="rId37"/>
    <p:sldId id="341" r:id="rId38"/>
    <p:sldId id="342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2" r:id="rId47"/>
    <p:sldId id="353" r:id="rId48"/>
    <p:sldId id="354" r:id="rId49"/>
    <p:sldId id="356" r:id="rId50"/>
    <p:sldId id="364" r:id="rId51"/>
    <p:sldId id="362" r:id="rId52"/>
    <p:sldId id="358" r:id="rId53"/>
    <p:sldId id="361" r:id="rId54"/>
    <p:sldId id="360" r:id="rId5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56" d="100"/>
          <a:sy n="156" d="100"/>
        </p:scale>
        <p:origin x="634" y="110"/>
      </p:cViewPr>
      <p:guideLst>
        <p:guide orient="horz" pos="1565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05252063-1226-4B27-BF95-6E9F9E27C3A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CE79DD8-6481-4CEC-9E6D-AFDD41D8239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DB79B4C-17D3-4C3E-B769-6D4CB94F6A2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765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A10CD93-F5DF-4078-9EF8-D8E050210178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B8FE618-9BEC-4DA3-AAF8-E3199EC412A5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17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E61A119-078D-4F89-A2AF-BBF384F023A6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37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6485F04-8A16-467E-9286-E30BA43B3141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58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796A0A7-C0A2-4A77-932A-47572681608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78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44C722F-9F19-46AA-87C9-17683DAB0E63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19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976CD3C-26C7-44B6-B597-2A92F717FCC9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40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8A3DC9E-0087-47A3-B3F2-8F0EC10B1E78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813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6DE14E32-FE2F-4FDC-AE91-F58416736E03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126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15198C-18C4-4919-A27C-C379AA894EAC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017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25A0B82C-25A9-4384-ACE8-45A13CD782BE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222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814834-1EF3-43E4-937B-B11EBBFA5ED8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427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76CBF3-F2CD-46BA-9859-84B625F18814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632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83035F2-9241-4697-BD04-855D64B7E4A0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837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466EA36-4E49-4047-8787-75346A2023A6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041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D3EDD91-81CA-4EF3-B0D0-8219BAA9055E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246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614E1DA-D931-43AA-9256-A51D4C6878A0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45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2AC957B-94E4-497B-BC10-5ECE93F045BF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65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CA20AEA-3819-4840-99AA-CF6F827C0283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686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27ADF58-EF82-4D3C-8766-B84F47469F7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06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A4820FA-AC44-41DD-92BC-89C45A98F718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270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270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8CACC17-E979-4EE4-BDCC-CF590A5C9685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475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6371A1D-E2B1-4DA2-B4D7-20D394C6D6F8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680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E2CB9A3-2EEE-45CC-9037-6A546ABF40C0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88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885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6352C3-54D0-4C22-B87D-BB34D5F76A97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089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089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E0AAC74-5FAF-441A-8144-A296B2C5CEBA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294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29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B6F52A1-A72A-4D84-8611-4AF2BCE3D844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49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0AF796E-2E9E-42BF-A5F9-F9A5C4F64D33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704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70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F15E2D-C108-4F23-A1EA-75FFE7EEF8D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90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90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CCCB62-778C-4A7D-B945-D74E43D5BFEA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113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113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7B0A4C7-3967-4790-815F-4AE3E6CF6E3C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31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31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B3812C2-DC04-4F8A-8028-6008BDAF32C6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5B38D12-90CC-4ACB-9F7E-60294F4F37D0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72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72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CD2B188-A54F-4FAE-954F-8F5187FD6A31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137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137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809D36-9B4D-45A1-865B-646DB8F4683D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342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342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03DF7F-B2F8-4144-9527-049645BB2FDA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54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547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1402B8C-4B02-4A4D-A2EC-08C3C816F1F6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957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957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483C31A-ECF2-464B-893B-1A3F86CE99B4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146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8E9DA70-B2C7-4A5A-A3AB-76A956300872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981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198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D4444DF-AC7B-45E1-BE4A-AD1A012EDD8A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53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7F4CB48-8195-461B-A931-EAD7252A7B9B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4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9E78F11-D860-4F91-ADE8-A21BC22F300E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4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70F2B75-1430-4238-96CD-5A2EC45A7CF7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150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2D6422A-3250-4D49-9A5D-D871DF602E59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55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83593A9-7B66-4BF8-A43D-DAD54EA0A7B4}" type="slidenum">
              <a:rPr altLang="en-US" noProof="1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65250"/>
            <a:ext cx="9144000" cy="1920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/>
          <p:cNvSpPr/>
          <p:nvPr/>
        </p:nvSpPr>
        <p:spPr>
          <a:xfrm>
            <a:off x="6588125" y="1365250"/>
            <a:ext cx="2227263" cy="192087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02" y="1894114"/>
            <a:ext cx="5310613" cy="523773"/>
          </a:xfrm>
        </p:spPr>
        <p:txBody>
          <a:bodyPr anchor="b">
            <a:normAutofit/>
          </a:bodyPr>
          <a:lstStyle>
            <a:lvl1pPr algn="r">
              <a:defRPr sz="24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101" y="2439658"/>
            <a:ext cx="5310613" cy="363228"/>
          </a:xfrm>
        </p:spPr>
        <p:txBody>
          <a:bodyPr anchor="b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441F8-A433-481F-957B-2B8CC9CAD2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08630"/>
            <a:ext cx="7887600" cy="38556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A7E20-9E85-4553-845B-7253570FE6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6C1F-CEA0-48C9-B3F7-067CCE3AA8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53DBB-E37B-4A9B-B037-718B2C455E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882775"/>
            <a:ext cx="434975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/>
          <p:cNvSpPr/>
          <p:nvPr/>
        </p:nvSpPr>
        <p:spPr>
          <a:xfrm>
            <a:off x="992188" y="1882775"/>
            <a:ext cx="8151812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1" y="2043113"/>
            <a:ext cx="7150894" cy="530339"/>
          </a:xfrm>
        </p:spPr>
        <p:txBody>
          <a:bodyPr anchor="b">
            <a:normAutofit/>
          </a:bodyPr>
          <a:lstStyle>
            <a:lvl1pPr>
              <a:defRPr sz="27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731" y="2756467"/>
            <a:ext cx="7150894" cy="358208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1ED9A-FFF6-49A5-8BDE-3EB3435C32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62" y="840581"/>
            <a:ext cx="3898025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5562" y="840581"/>
            <a:ext cx="3886200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3CDA-B217-44E5-9FD1-F4403AE08C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003697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621631"/>
            <a:ext cx="3868340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03697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21631"/>
            <a:ext cx="3887391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062" y="183356"/>
            <a:ext cx="7886700" cy="43100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2F55E-2D44-4392-AB45-EE10F18E65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/>
          <p:cNvSpPr>
            <a:spLocks noChangeArrowheads="1"/>
          </p:cNvSpPr>
          <p:nvPr/>
        </p:nvSpPr>
        <p:spPr bwMode="auto">
          <a:xfrm rot="21210126">
            <a:off x="2641600" y="1744663"/>
            <a:ext cx="674688" cy="1073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 rot="422379">
            <a:off x="3438525" y="1597025"/>
            <a:ext cx="674688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 rot="21179011">
            <a:off x="4235450" y="1744663"/>
            <a:ext cx="673100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 rot="352131">
            <a:off x="5030788" y="1597025"/>
            <a:ext cx="674687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 rot="21112894">
            <a:off x="5826125" y="1744663"/>
            <a:ext cx="676275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en-US" sz="4500">
              <a:solidFill>
                <a:srgbClr val="FFFFFF"/>
              </a:solidFill>
              <a:latin typeface="Arial" panose="020B0604020202020204" pitchFamily="34" charset="0"/>
              <a:ea typeface="方正中倩_GBK"/>
              <a:cs typeface="方正中倩_GBK"/>
            </a:endParaRPr>
          </a:p>
        </p:txBody>
      </p:sp>
      <p:sp>
        <p:nvSpPr>
          <p:cNvPr id="12" name="KSO_Shape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32225" y="4183063"/>
            <a:ext cx="125413" cy="84137"/>
          </a:xfrm>
          <a:custGeom>
            <a:avLst/>
            <a:gdLst>
              <a:gd name="T0" fmla="*/ 1897867 w 4974795"/>
              <a:gd name="T1" fmla="*/ 1805825 h 3320682"/>
              <a:gd name="T2" fmla="*/ 2485737 w 4974795"/>
              <a:gd name="T3" fmla="*/ 2315734 h 3320682"/>
              <a:gd name="T4" fmla="*/ 3073607 w 4974795"/>
              <a:gd name="T5" fmla="*/ 1805825 h 3320682"/>
              <a:gd name="T6" fmla="*/ 4820061 w 4974795"/>
              <a:gd name="T7" fmla="*/ 3320682 h 3320682"/>
              <a:gd name="T8" fmla="*/ 151413 w 4974795"/>
              <a:gd name="T9" fmla="*/ 3320682 h 3320682"/>
              <a:gd name="T10" fmla="*/ 1897867 w 4974795"/>
              <a:gd name="T11" fmla="*/ 1805825 h 3320682"/>
              <a:gd name="T12" fmla="*/ 0 w 4974795"/>
              <a:gd name="T13" fmla="*/ 159634 h 3320682"/>
              <a:gd name="T14" fmla="*/ 1788328 w 4974795"/>
              <a:gd name="T15" fmla="*/ 1710812 h 3320682"/>
              <a:gd name="T16" fmla="*/ 0 w 4974795"/>
              <a:gd name="T17" fmla="*/ 3261996 h 3320682"/>
              <a:gd name="T18" fmla="*/ 0 w 4974795"/>
              <a:gd name="T19" fmla="*/ 159634 h 3320682"/>
              <a:gd name="T20" fmla="*/ 4974795 w 4974795"/>
              <a:gd name="T21" fmla="*/ 156753 h 3320682"/>
              <a:gd name="T22" fmla="*/ 4974795 w 4974795"/>
              <a:gd name="T23" fmla="*/ 3264872 h 3320682"/>
              <a:gd name="T24" fmla="*/ 3183146 w 4974795"/>
              <a:gd name="T25" fmla="*/ 1710812 h 3320682"/>
              <a:gd name="T26" fmla="*/ 4974795 w 4974795"/>
              <a:gd name="T27" fmla="*/ 156753 h 3320682"/>
              <a:gd name="T28" fmla="*/ 35040 w 4974795"/>
              <a:gd name="T29" fmla="*/ 0 h 3320682"/>
              <a:gd name="T30" fmla="*/ 4936434 w 4974795"/>
              <a:gd name="T31" fmla="*/ 0 h 3320682"/>
              <a:gd name="T32" fmla="*/ 2485737 w 4974795"/>
              <a:gd name="T33" fmla="*/ 2125709 h 3320682"/>
              <a:gd name="T34" fmla="*/ 35040 w 4974795"/>
              <a:gd name="T35" fmla="*/ 0 h 3320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lnTo>
                  <a:pt x="1897867" y="1805825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lnTo>
                  <a:pt x="0" y="159634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lnTo>
                  <a:pt x="4974795" y="156753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lnTo>
                  <a:pt x="3504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KSO_Shape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22700" y="4397375"/>
            <a:ext cx="142875" cy="149225"/>
          </a:xfrm>
          <a:custGeom>
            <a:avLst/>
            <a:gdLst>
              <a:gd name="T0" fmla="*/ 135620 w 1119349"/>
              <a:gd name="T1" fmla="*/ 818456 h 1157433"/>
              <a:gd name="T2" fmla="*/ 108323 w 1119349"/>
              <a:gd name="T3" fmla="*/ 1103729 h 1157433"/>
              <a:gd name="T4" fmla="*/ 437069 w 1119349"/>
              <a:gd name="T5" fmla="*/ 1040437 h 1157433"/>
              <a:gd name="T6" fmla="*/ 135620 w 1119349"/>
              <a:gd name="T7" fmla="*/ 818456 h 1157433"/>
              <a:gd name="T8" fmla="*/ 582086 w 1119349"/>
              <a:gd name="T9" fmla="*/ 345816 h 1157433"/>
              <a:gd name="T10" fmla="*/ 413811 w 1119349"/>
              <a:gd name="T11" fmla="*/ 495363 h 1157433"/>
              <a:gd name="T12" fmla="*/ 750361 w 1119349"/>
              <a:gd name="T13" fmla="*/ 495364 h 1157433"/>
              <a:gd name="T14" fmla="*/ 582086 w 1119349"/>
              <a:gd name="T15" fmla="*/ 345816 h 1157433"/>
              <a:gd name="T16" fmla="*/ 954622 w 1119349"/>
              <a:gd name="T17" fmla="*/ 129 h 1157433"/>
              <a:gd name="T18" fmla="*/ 1081775 w 1119349"/>
              <a:gd name="T19" fmla="*/ 41196 h 1157433"/>
              <a:gd name="T20" fmla="*/ 1119349 w 1119349"/>
              <a:gd name="T21" fmla="*/ 116033 h 1157433"/>
              <a:gd name="T22" fmla="*/ 1093494 w 1119349"/>
              <a:gd name="T23" fmla="*/ 81508 h 1157433"/>
              <a:gd name="T24" fmla="*/ 737350 w 1119349"/>
              <a:gd name="T25" fmla="*/ 130602 h 1157433"/>
              <a:gd name="T26" fmla="*/ 1091569 w 1119349"/>
              <a:gd name="T27" fmla="*/ 582598 h 1157433"/>
              <a:gd name="T28" fmla="*/ 1085273 w 1119349"/>
              <a:gd name="T29" fmla="*/ 640757 h 1157433"/>
              <a:gd name="T30" fmla="*/ 755888 w 1119349"/>
              <a:gd name="T31" fmla="*/ 640756 h 1157433"/>
              <a:gd name="T32" fmla="*/ 719073 w 1119349"/>
              <a:gd name="T33" fmla="*/ 640757 h 1157433"/>
              <a:gd name="T34" fmla="*/ 408284 w 1119349"/>
              <a:gd name="T35" fmla="*/ 640757 h 1157433"/>
              <a:gd name="T36" fmla="*/ 582086 w 1119349"/>
              <a:gd name="T37" fmla="*/ 819383 h 1157433"/>
              <a:gd name="T38" fmla="*/ 725617 w 1119349"/>
              <a:gd name="T39" fmla="*/ 727992 h 1157433"/>
              <a:gd name="T40" fmla="*/ 1064773 w 1119349"/>
              <a:gd name="T41" fmla="*/ 727992 h 1157433"/>
              <a:gd name="T42" fmla="*/ 578539 w 1119349"/>
              <a:gd name="T43" fmla="*/ 1060320 h 1157433"/>
              <a:gd name="T44" fmla="*/ 470646 w 1119349"/>
              <a:gd name="T45" fmla="*/ 1048435 h 1157433"/>
              <a:gd name="T46" fmla="*/ 45670 w 1119349"/>
              <a:gd name="T47" fmla="*/ 1116267 h 1157433"/>
              <a:gd name="T48" fmla="*/ 124297 w 1119349"/>
              <a:gd name="T49" fmla="*/ 645271 h 1157433"/>
              <a:gd name="T50" fmla="*/ 130887 w 1119349"/>
              <a:gd name="T51" fmla="*/ 634433 h 1157433"/>
              <a:gd name="T52" fmla="*/ 163296 w 1119349"/>
              <a:gd name="T53" fmla="*/ 582889 h 1157433"/>
              <a:gd name="T54" fmla="*/ 189707 w 1119349"/>
              <a:gd name="T55" fmla="*/ 547372 h 1157433"/>
              <a:gd name="T56" fmla="*/ 249351 w 1119349"/>
              <a:gd name="T57" fmla="*/ 468810 h 1157433"/>
              <a:gd name="T58" fmla="*/ 288439 w 1119349"/>
              <a:gd name="T59" fmla="*/ 424719 h 1157433"/>
              <a:gd name="T60" fmla="*/ 341644 w 1119349"/>
              <a:gd name="T61" fmla="*/ 364703 h 1157433"/>
              <a:gd name="T62" fmla="*/ 498166 w 1119349"/>
              <a:gd name="T63" fmla="*/ 220924 h 1157433"/>
              <a:gd name="T64" fmla="*/ 65845 w 1119349"/>
              <a:gd name="T65" fmla="*/ 579499 h 1157433"/>
              <a:gd name="T66" fmla="*/ 578538 w 1119349"/>
              <a:gd name="T67" fmla="*/ 104878 h 1157433"/>
              <a:gd name="T68" fmla="*/ 651994 w 1119349"/>
              <a:gd name="T69" fmla="*/ 111773 h 1157433"/>
              <a:gd name="T70" fmla="*/ 954622 w 1119349"/>
              <a:gd name="T71" fmla="*/ 129 h 1157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KSO_Shape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43338" y="3894138"/>
            <a:ext cx="101600" cy="119062"/>
          </a:xfrm>
          <a:custGeom>
            <a:avLst/>
            <a:gdLst>
              <a:gd name="T0" fmla="*/ 327445 w 396520"/>
              <a:gd name="T1" fmla="*/ 314600 h 469210"/>
              <a:gd name="T2" fmla="*/ 394054 w 396520"/>
              <a:gd name="T3" fmla="*/ 381803 h 469210"/>
              <a:gd name="T4" fmla="*/ 376990 w 396520"/>
              <a:gd name="T5" fmla="*/ 440944 h 469210"/>
              <a:gd name="T6" fmla="*/ 352485 w 396520"/>
              <a:gd name="T7" fmla="*/ 383463 h 469210"/>
              <a:gd name="T8" fmla="*/ 287162 w 396520"/>
              <a:gd name="T9" fmla="*/ 338581 h 469210"/>
              <a:gd name="T10" fmla="*/ 327445 w 396520"/>
              <a:gd name="T11" fmla="*/ 314600 h 469210"/>
              <a:gd name="T12" fmla="*/ 44367 w 396520"/>
              <a:gd name="T13" fmla="*/ 9445 h 469210"/>
              <a:gd name="T14" fmla="*/ 98716 w 396520"/>
              <a:gd name="T15" fmla="*/ 103893 h 469210"/>
              <a:gd name="T16" fmla="*/ 102812 w 396520"/>
              <a:gd name="T17" fmla="*/ 172874 h 469210"/>
              <a:gd name="T18" fmla="*/ 93679 w 396520"/>
              <a:gd name="T19" fmla="*/ 191748 h 469210"/>
              <a:gd name="T20" fmla="*/ 240363 w 396520"/>
              <a:gd name="T21" fmla="*/ 349244 h 469210"/>
              <a:gd name="T22" fmla="*/ 275564 w 396520"/>
              <a:gd name="T23" fmla="*/ 347108 h 469210"/>
              <a:gd name="T24" fmla="*/ 275884 w 396520"/>
              <a:gd name="T25" fmla="*/ 347663 h 469210"/>
              <a:gd name="T26" fmla="*/ 347507 w 396520"/>
              <a:gd name="T27" fmla="*/ 388530 h 469210"/>
              <a:gd name="T28" fmla="*/ 371399 w 396520"/>
              <a:gd name="T29" fmla="*/ 448117 h 469210"/>
              <a:gd name="T30" fmla="*/ 288158 w 396520"/>
              <a:gd name="T31" fmla="*/ 468159 h 469210"/>
              <a:gd name="T32" fmla="*/ 664 w 396520"/>
              <a:gd name="T33" fmla="*/ 89829 h 469210"/>
              <a:gd name="T34" fmla="*/ 14299 w 396520"/>
              <a:gd name="T35" fmla="*/ 39550 h 469210"/>
              <a:gd name="T36" fmla="*/ 44367 w 396520"/>
              <a:gd name="T37" fmla="*/ 9445 h 469210"/>
              <a:gd name="T38" fmla="*/ 85842 w 396520"/>
              <a:gd name="T39" fmla="*/ 6 h 469210"/>
              <a:gd name="T40" fmla="*/ 147962 w 396520"/>
              <a:gd name="T41" fmla="*/ 128156 h 469210"/>
              <a:gd name="T42" fmla="*/ 109217 w 396520"/>
              <a:gd name="T43" fmla="*/ 167957 h 469210"/>
              <a:gd name="T44" fmla="*/ 105273 w 396520"/>
              <a:gd name="T45" fmla="*/ 101024 h 469210"/>
              <a:gd name="T46" fmla="*/ 55177 w 396520"/>
              <a:gd name="T47" fmla="*/ 5105 h 469210"/>
              <a:gd name="T48" fmla="*/ 85842 w 396520"/>
              <a:gd name="T49" fmla="*/ 6 h 469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299" y="1545923"/>
            <a:ext cx="5321403" cy="127125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75200" y="3820350"/>
            <a:ext cx="17208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086000" y="4100175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86000" y="4352592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15" name="日期占位符 17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1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D33F2A-AF51-440B-8C81-60E5186981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F9486-E8A1-4C2E-91BD-77365A6220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65950" y="48345"/>
            <a:ext cx="6812100" cy="704700"/>
          </a:xfrm>
        </p:spPr>
        <p:txBody>
          <a:bodyPr>
            <a:normAutofit/>
          </a:bodyPr>
          <a:lstStyle/>
          <a:p>
            <a:endParaRPr lang="zh-CN" altLang="en-US" noProof="1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65950" y="4238921"/>
            <a:ext cx="6812100" cy="448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350"/>
            </a:lvl1pPr>
          </a:lstStyle>
          <a:p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65622" y="792283"/>
            <a:ext cx="6812756" cy="34074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040EBE7-C736-4E46-B6C7-210D907C3C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4378" y="284672"/>
            <a:ext cx="880973" cy="4309231"/>
          </a:xfrm>
        </p:spPr>
        <p:txBody>
          <a:bodyPr vert="eaVert"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284672"/>
            <a:ext cx="6915151" cy="430923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E0477-504A-4B9E-B3D0-AB0BBC416E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5.xml"/><Relationship Id="rId13" Type="http://schemas.openxmlformats.org/officeDocument/2006/relationships/tags" Target="../tags/tag4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82563"/>
            <a:ext cx="9144000" cy="431800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8" name="矩形 7"/>
          <p:cNvSpPr/>
          <p:nvPr/>
        </p:nvSpPr>
        <p:spPr>
          <a:xfrm>
            <a:off x="8402638" y="169863"/>
            <a:ext cx="533400" cy="461962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1028" name="Title Placeholder 1"/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385763" y="182563"/>
            <a:ext cx="7886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Placeholder 2"/>
          <p:cNvSpPr>
            <a:spLocks noGrp="1" noChangeArrowheads="1"/>
          </p:cNvSpPr>
          <p:nvPr>
            <p:ph type="body" idx="9"/>
            <p:custDataLst>
              <p:tags r:id="rId14"/>
            </p:custDataLst>
          </p:nvPr>
        </p:nvSpPr>
        <p:spPr bwMode="auto">
          <a:xfrm>
            <a:off x="385763" y="882650"/>
            <a:ext cx="83851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959696"/>
                </a:solidFill>
              </a:defRPr>
            </a:lvl1pPr>
          </a:lstStyle>
          <a:p>
            <a:fld id="{5AF0A57F-BAEF-4890-A34A-6E4DD830F6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3.xml"/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5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6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7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8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9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2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4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8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5.xml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6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.xml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0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3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5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49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50.xml"/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5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5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3.xml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4.xml"/><Relationship Id="rId2" Type="http://schemas.openxmlformats.org/officeDocument/2006/relationships/image" Target="../media/image57.png"/><Relationship Id="rId1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5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17500" y="1738313"/>
            <a:ext cx="68151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Android 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移动应用设计与开发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457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7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5.1.4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58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458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24584" name="图片 28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203325"/>
            <a:ext cx="2185988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15"/>
          <p:cNvSpPr>
            <a:spLocks noChangeArrowheads="1"/>
          </p:cNvSpPr>
          <p:nvPr/>
        </p:nvSpPr>
        <p:spPr bwMode="auto">
          <a:xfrm>
            <a:off x="3851275" y="654050"/>
            <a:ext cx="4249738" cy="1477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ImageView </a:t>
            </a:r>
            <a:b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 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:src=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"@drawable/dog"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"@+id/imageView1"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/&gt;</a:t>
            </a:r>
            <a:endParaRPr lang="zh-CN" altLang="zh-CN" dirty="0"/>
          </a:p>
        </p:txBody>
      </p:sp>
      <p:pic>
        <p:nvPicPr>
          <p:cNvPr id="24586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40" y="2132013"/>
            <a:ext cx="2045218" cy="244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矩形 9"/>
          <p:cNvSpPr>
            <a:spLocks noChangeArrowheads="1"/>
          </p:cNvSpPr>
          <p:nvPr/>
        </p:nvSpPr>
        <p:spPr bwMode="auto">
          <a:xfrm>
            <a:off x="407988" y="4853391"/>
            <a:ext cx="5021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https://github.com/HBU/AndroidDemo/tree/master/chapter05/ViewExample</a:t>
            </a:r>
            <a:endParaRPr lang="zh-CN" altLang="en-US" sz="1100"/>
          </a:p>
        </p:txBody>
      </p:sp>
      <p:sp>
        <p:nvSpPr>
          <p:cNvPr id="2" name="文本框 1"/>
          <p:cNvSpPr txBox="1"/>
          <p:nvPr/>
        </p:nvSpPr>
        <p:spPr>
          <a:xfrm>
            <a:off x="3923955" y="21521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把图片拷贝到指定文件夹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7"/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662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6630" name="文本框 6"/>
          <p:cNvSpPr txBox="1">
            <a:spLocks noChangeArrowheads="1"/>
          </p:cNvSpPr>
          <p:nvPr/>
        </p:nvSpPr>
        <p:spPr bwMode="auto">
          <a:xfrm>
            <a:off x="407988" y="764273"/>
            <a:ext cx="3889260" cy="10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一、LinearLayout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二、RelativeLayout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三、TableLayout布局</a:t>
            </a:r>
            <a:endParaRPr lang="zh-CN" altLang="en-US" sz="1400" b="1" dirty="0"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4646" y="1535858"/>
            <a:ext cx="3776955" cy="31043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75830" y="979923"/>
            <a:ext cx="30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ConstraintLayout</a:t>
            </a:r>
            <a:r>
              <a:rPr lang="zh-CN" altLang="en-US" dirty="0"/>
              <a:t>约束布局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3" y="1959647"/>
            <a:ext cx="3546151" cy="2680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8674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5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67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867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8680" name="文本框 6"/>
          <p:cNvSpPr txBox="1"/>
          <p:nvPr/>
        </p:nvSpPr>
        <p:spPr>
          <a:xfrm>
            <a:off x="731838" y="1285875"/>
            <a:ext cx="4675187" cy="30003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第一种：垂直放置（VERTICAL）</a:t>
            </a:r>
            <a:endParaRPr lang="zh-CN" altLang="en-US" sz="1400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放置的控件或者容器只能在该列中的某个位置</a:t>
            </a: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两个控件之间只存在上下方向的关系</a:t>
            </a: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一列放满后，再添加的控件在屏幕之外，无法看见</a:t>
            </a: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第二种：水平放置（HORIZONTAL）</a:t>
            </a:r>
            <a:endParaRPr lang="zh-CN" altLang="en-US" sz="1400" b="1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容器里面存放的控件或者容器只能以一行的形式出现</a:t>
            </a: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当放置水平方向满屏时不会自动换行，再放置的控件将在屏幕之外存在，无法看见</a:t>
            </a:r>
            <a:endParaRPr lang="zh-CN" altLang="en-US" sz="1400" noProof="1"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28681" name="Picture 83" descr="device-2012-06-17-1334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281238"/>
            <a:ext cx="16335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72" descr="device-2012-06-17-1335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52463"/>
            <a:ext cx="1603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1"/>
          <p:cNvSpPr>
            <a:spLocks noChangeArrowheads="1"/>
          </p:cNvSpPr>
          <p:nvPr/>
        </p:nvSpPr>
        <p:spPr bwMode="auto">
          <a:xfrm>
            <a:off x="611188" y="461327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https://github.com/HBU/AndroidDemo/tree/master/chapter05/LayOut</a:t>
            </a:r>
            <a:endParaRPr lang="zh-CN" altLang="en-US" sz="1100"/>
          </a:p>
        </p:txBody>
      </p:sp>
    </p:spTree>
    <p:custDataLst>
      <p:tags r:id="rId3"/>
    </p:custData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072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23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2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5710" y="1344613"/>
          <a:ext cx="8424585" cy="321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176"/>
                <a:gridCol w="5070409"/>
              </a:tblGrid>
              <a:tr h="3671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在线性布局中重要的属性值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对应表示</a:t>
                      </a:r>
                      <a:endParaRPr lang="zh-CN" altLang="en-US" sz="1800" dirty="0"/>
                    </a:p>
                  </a:txBody>
                  <a:tcPr marL="91439" marR="91439" marT="45765" marB="45765"/>
                </a:tc>
              </a:tr>
              <a:tr h="440493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android:orientation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设置控件或者容器存放的方式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</a:tr>
              <a:tr h="482966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，方便在使用时找到其引用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</a:tr>
              <a:tr h="3671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容器的宽度，该值必须设置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</a:tr>
              <a:tr h="3671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容器的高度，该值必须设置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</a:tr>
              <a:tr h="1193089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该属性针对其内的子控件，存放在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LinearLayout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中的控件都有这个属性，用来设置该控件或者容器占父控件或者容器的比例。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277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2776" name="文本框 4"/>
          <p:cNvSpPr txBox="1">
            <a:spLocks noChangeArrowheads="1"/>
          </p:cNvSpPr>
          <p:nvPr/>
        </p:nvSpPr>
        <p:spPr bwMode="auto">
          <a:xfrm>
            <a:off x="836613" y="1203325"/>
            <a:ext cx="74866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>
                <a:latin typeface="宋体" panose="02010600030101010101" pitchFamily="2" charset="-122"/>
              </a:rPr>
              <a:t>    </a:t>
            </a:r>
            <a:r>
              <a:rPr lang="zh-CN" altLang="en-US" sz="1400">
                <a:latin typeface="宋体" panose="02010600030101010101" pitchFamily="2" charset="-122"/>
              </a:rPr>
              <a:t>相对布局，是指利用控件之间的相对位置关系来对布局进行放置。换句话说，在该容器中的控件与其他任何一个控件或者容器（包括父控件）有相对关系。</a:t>
            </a:r>
            <a:endParaRPr lang="zh-CN" altLang="en-US" sz="1400">
              <a:latin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31900" y="1979613"/>
          <a:ext cx="6696075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47"/>
                <a:gridCol w="3133428"/>
              </a:tblGrid>
              <a:tr h="274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  <a:endParaRPr lang="zh-CN" altLang="en-US" sz="1200" dirty="0"/>
                    </a:p>
                  </a:txBody>
                  <a:tcPr marL="91424" marR="91424" marT="45718" marB="45718"/>
                </a:tc>
              </a:tr>
              <a:tr h="32190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是否和父控件的顶部平齐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30793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是否和父控件的底部平齐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328886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是否和父控件的左边平齐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292695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是否和父控件的右边平齐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2933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android:layout_centerInParent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是否在父控件的中间位置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314283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android:layout_centerInHorizontal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是否水平方向在父控件的中间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  <a:tr h="47491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android:layout_centerInVertical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是否垂直方向在父控件的中间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16"/>
          <p:cNvGrpSpPr/>
          <p:nvPr/>
        </p:nvGrpSpPr>
        <p:grpSpPr bwMode="auto">
          <a:xfrm>
            <a:off x="715054" y="770732"/>
            <a:ext cx="7496175" cy="885825"/>
            <a:chOff x="2954339" y="1349947"/>
            <a:chExt cx="7162269" cy="654494"/>
          </a:xfrm>
        </p:grpSpPr>
        <p:sp>
          <p:nvSpPr>
            <p:cNvPr id="3481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1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RelativeLayout</a:t>
              </a:r>
              <a:endParaRPr lang="zh-CN" altLang="en-US" sz="1600" dirty="0"/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4824" name="文本框 1"/>
          <p:cNvSpPr txBox="1">
            <a:spLocks noChangeArrowheads="1"/>
          </p:cNvSpPr>
          <p:nvPr/>
        </p:nvSpPr>
        <p:spPr bwMode="auto">
          <a:xfrm>
            <a:off x="755735" y="1117427"/>
            <a:ext cx="231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宋体" panose="02010600030101010101" pitchFamily="2" charset="-122"/>
                <a:sym typeface="宋体" panose="02010600030101010101" pitchFamily="2" charset="-122"/>
              </a:rPr>
              <a:t>RelativeLayout</a:t>
            </a:r>
            <a:r>
              <a:rPr lang="zh-CN" altLang="en-US" sz="1400" dirty="0">
                <a:latin typeface="宋体" panose="02010600030101010101" pitchFamily="2" charset="-122"/>
                <a:sym typeface="宋体" panose="02010600030101010101" pitchFamily="2" charset="-122"/>
              </a:rPr>
              <a:t>的重要属性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14375" y="1500188"/>
          <a:ext cx="7956550" cy="35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5"/>
                <a:gridCol w="3795395"/>
              </a:tblGrid>
              <a:tr h="3874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  <a:endParaRPr lang="zh-CN" altLang="en-US" sz="1200" dirty="0"/>
                    </a:p>
                  </a:txBody>
                  <a:tcPr marT="45732" marB="45732"/>
                </a:tc>
              </a:tr>
              <a:tr h="459228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的顶部平齐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（代表控件或者容器的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，可以是父控件的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的底部平齐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808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android:layout_above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的上面，该控件的底部与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android:layout_below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的下面，该控件的顶部与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android:layout_toRightOf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的右边，该控件的左边与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android:layout_toLeftOf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的左边，该控件的右边与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686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6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8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6872" name="文本框 1"/>
          <p:cNvSpPr txBox="1">
            <a:spLocks noChangeArrowheads="1"/>
          </p:cNvSpPr>
          <p:nvPr/>
        </p:nvSpPr>
        <p:spPr bwMode="auto">
          <a:xfrm>
            <a:off x="836613" y="111125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Arial" panose="020B0604020202020204" pitchFamily="34" charset="0"/>
              </a:rPr>
              <a:t>上下左右关系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73" name="图片 3" descr="device-2012-06-17-14245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474788"/>
            <a:ext cx="2003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内容占位符 4" descr="xian"/>
          <p:cNvPicPr>
            <a:picLocks noGrp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557338"/>
            <a:ext cx="1906587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图片 6" descr="相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57338"/>
            <a:ext cx="18859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文本框 3"/>
          <p:cNvSpPr txBox="1">
            <a:spLocks noChangeArrowheads="1"/>
          </p:cNvSpPr>
          <p:nvPr/>
        </p:nvSpPr>
        <p:spPr bwMode="auto">
          <a:xfrm>
            <a:off x="3889375" y="4737100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</a:rPr>
              <a:t>LinearLayout</a:t>
            </a:r>
            <a:r>
              <a:rPr lang="zh-CN" altLang="en-US" sz="1200">
                <a:latin typeface="Arial" panose="020B0604020202020204" pitchFamily="34" charset="0"/>
              </a:rPr>
              <a:t>布局</a:t>
            </a:r>
            <a:endParaRPr lang="zh-CN" altLang="en-US" sz="1200"/>
          </a:p>
        </p:txBody>
      </p:sp>
      <p:sp>
        <p:nvSpPr>
          <p:cNvPr id="36877" name="文本框 5"/>
          <p:cNvSpPr txBox="1">
            <a:spLocks noChangeArrowheads="1"/>
          </p:cNvSpPr>
          <p:nvPr/>
        </p:nvSpPr>
        <p:spPr bwMode="auto">
          <a:xfrm>
            <a:off x="6653213" y="4718050"/>
            <a:ext cx="1493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  <a:sym typeface="宋体" panose="02010600030101010101" pitchFamily="2" charset="-122"/>
              </a:rPr>
              <a:t>RelativeLayout</a:t>
            </a:r>
            <a:r>
              <a:rPr lang="zh-CN" altLang="en-US" sz="1200">
                <a:latin typeface="Arial" panose="020B0604020202020204" pitchFamily="34" charset="0"/>
                <a:sym typeface="宋体" panose="02010600030101010101" pitchFamily="2" charset="-122"/>
              </a:rPr>
              <a:t>布局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16"/>
          <p:cNvGrpSpPr/>
          <p:nvPr/>
        </p:nvGrpSpPr>
        <p:grpSpPr bwMode="auto">
          <a:xfrm>
            <a:off x="468313" y="820825"/>
            <a:ext cx="7854950" cy="884151"/>
            <a:chOff x="2611545" y="1351184"/>
            <a:chExt cx="7505063" cy="653257"/>
          </a:xfrm>
        </p:grpSpPr>
        <p:sp>
          <p:nvSpPr>
            <p:cNvPr id="4096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3" name="矩形 18"/>
            <p:cNvSpPr>
              <a:spLocks noChangeArrowheads="1"/>
            </p:cNvSpPr>
            <p:nvPr/>
          </p:nvSpPr>
          <p:spPr bwMode="auto">
            <a:xfrm>
              <a:off x="2611545" y="1351184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TableLayout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0968" name="文本框 1"/>
          <p:cNvSpPr txBox="1">
            <a:spLocks noChangeArrowheads="1"/>
          </p:cNvSpPr>
          <p:nvPr/>
        </p:nvSpPr>
        <p:spPr bwMode="auto">
          <a:xfrm>
            <a:off x="539750" y="1477962"/>
            <a:ext cx="8158163" cy="26765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表格布局，指该容器是一个表格，放置控件时，控件的位置坐落在表格的某个位置上。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其中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是配合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使用的，目的是为了让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生成多个列，否则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中就只能存在一列元素，但可以有多行。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，所以其具有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的属性，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中的每一行用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表示，每一列就是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中的个数指定的。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，但是其放置的方式只能水平放置。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301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1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5.2.4 TableLayout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01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01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3016" name="图片 3" descr="device-2012-06-17-14245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5" y="1619961"/>
            <a:ext cx="2116137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4" descr="表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17663"/>
            <a:ext cx="2159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文本框 2"/>
          <p:cNvSpPr txBox="1">
            <a:spLocks noChangeArrowheads="1"/>
          </p:cNvSpPr>
          <p:nvPr/>
        </p:nvSpPr>
        <p:spPr bwMode="auto">
          <a:xfrm>
            <a:off x="836613" y="1171575"/>
            <a:ext cx="305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宋体" panose="02010600030101010101" pitchFamily="2" charset="-122"/>
                <a:sym typeface="宋体" panose="02010600030101010101" pitchFamily="2" charset="-122"/>
              </a:rPr>
              <a:t>同样采用登陆界面来分析表格布局：</a:t>
            </a:r>
            <a:endParaRPr lang="zh-CN" altLang="en-US" sz="1400"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710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5.2.5 AbsoluteLayout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8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10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7112" name="文本框 2"/>
          <p:cNvSpPr txBox="1">
            <a:spLocks noChangeArrowheads="1"/>
          </p:cNvSpPr>
          <p:nvPr/>
        </p:nvSpPr>
        <p:spPr bwMode="auto">
          <a:xfrm>
            <a:off x="611725" y="1704975"/>
            <a:ext cx="7970837" cy="10969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         绝对布局，是指以屏幕左上角为坐标原点（</a:t>
            </a:r>
            <a:r>
              <a:rPr lang="en-US" altLang="zh-CN" sz="1400" dirty="0"/>
              <a:t>0,0</a:t>
            </a:r>
            <a:r>
              <a:rPr lang="zh-CN" altLang="en-US" sz="1400" dirty="0"/>
              <a:t>），控件在容器中的位置以坐标的形式存在，可以随意指定控件的坐标位置，非常灵活。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       在开发过程中很少使用，原因是</a:t>
            </a:r>
            <a:r>
              <a:rPr lang="zh-CN" altLang="en-US" b="1" dirty="0">
                <a:solidFill>
                  <a:srgbClr val="FF0000"/>
                </a:solidFill>
              </a:rPr>
              <a:t>屏幕兼容性不好</a:t>
            </a:r>
            <a:r>
              <a:rPr lang="zh-CN" altLang="en-US" sz="1400" dirty="0">
                <a:solidFill>
                  <a:srgbClr val="FF0000"/>
                </a:solidFill>
              </a:rPr>
              <a:t>，不便控制两个控件之间的位置。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3851950" y="1350963"/>
            <a:ext cx="3643313" cy="26141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>
            <a:spAutoFit/>
          </a:bodyPr>
          <a:lstStyle>
            <a:lvl1pPr marL="214630" indent="-21463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5.1 View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5.2 Layout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5.3 Dialog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对话框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5.4 Menu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菜单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5.5 Toast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吐司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5.6 Notification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通知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5.7 List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列表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5.8 </a:t>
            </a:r>
            <a:r>
              <a:rPr lang="en-US" altLang="zh-CN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AppWidget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小部件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50356" y="693008"/>
            <a:ext cx="198515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lang="zh-CN" altLang="en-US" sz="2400" b="1" kern="1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  <a:endParaRPr lang="zh-CN" altLang="en-US" sz="2400" b="1" kern="10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" name="文本框 2"/>
          <p:cNvSpPr txBox="1"/>
          <p:nvPr/>
        </p:nvSpPr>
        <p:spPr>
          <a:xfrm>
            <a:off x="861838" y="1666165"/>
            <a:ext cx="1520288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fontAlgn="auto">
              <a:defRPr/>
            </a:pPr>
            <a:r>
              <a:rPr lang="zh-CN" altLang="en-US" sz="3000" kern="10" noProof="1">
                <a:blipFill dpi="0" rotWithShape="1">
                  <a:blip r:embed="rId1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五 章</a:t>
            </a:r>
            <a:endParaRPr lang="zh-CN" altLang="en-US" sz="3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7"/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2541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（Dialog）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6" name="文本框 2"/>
          <p:cNvSpPr txBox="1"/>
          <p:nvPr/>
        </p:nvSpPr>
        <p:spPr>
          <a:xfrm>
            <a:off x="520106" y="1332722"/>
            <a:ext cx="4486275" cy="12464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一种资源消耗很小的提示机制</a:t>
            </a:r>
            <a:endParaRPr lang="zh-CN" altLang="en-US" sz="1400" b="1" noProof="1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帮助应用完成提示功能</a:t>
            </a:r>
            <a:endParaRPr lang="zh-CN" altLang="en-US" sz="1400" b="1" noProof="1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提供用户交互的功能：提示、等待、选择、展示等。</a:t>
            </a:r>
            <a:endParaRPr lang="zh-CN" altLang="en-US" sz="1400" b="1" noProof="1">
              <a:solidFill>
                <a:schemeClr val="tx1"/>
              </a:solidFill>
              <a:sym typeface="宋体" panose="02010600030101010101" pitchFamily="2" charset="-122"/>
            </a:endParaRPr>
          </a:p>
          <a:p>
            <a:pPr>
              <a:defRPr/>
            </a:pPr>
            <a:endParaRPr lang="zh-CN" altLang="en-US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9159" name="图片 29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80" y="1203655"/>
            <a:ext cx="208597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矩形 1"/>
          <p:cNvSpPr>
            <a:spLocks noChangeArrowheads="1"/>
          </p:cNvSpPr>
          <p:nvPr/>
        </p:nvSpPr>
        <p:spPr bwMode="auto">
          <a:xfrm>
            <a:off x="466725" y="41211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/>
              <a:t>https://github.com/HBU/AndroidDemo/tree/master/chapter05/Dialog</a:t>
            </a:r>
            <a:endParaRPr lang="zh-CN" altLang="en-US" sz="110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16"/>
          <p:cNvGrpSpPr/>
          <p:nvPr/>
        </p:nvGrpSpPr>
        <p:grpSpPr bwMode="auto">
          <a:xfrm>
            <a:off x="407988" y="802634"/>
            <a:ext cx="7558631" cy="812783"/>
            <a:chOff x="2894665" y="1403914"/>
            <a:chExt cx="7221943" cy="600527"/>
          </a:xfrm>
        </p:grpSpPr>
        <p:sp>
          <p:nvSpPr>
            <p:cNvPr id="5120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3" name="矩形 18"/>
            <p:cNvSpPr>
              <a:spLocks noChangeArrowheads="1"/>
            </p:cNvSpPr>
            <p:nvPr/>
          </p:nvSpPr>
          <p:spPr bwMode="auto">
            <a:xfrm>
              <a:off x="2894665" y="1403914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提示对话框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20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1208" name="文本框 2"/>
          <p:cNvSpPr txBox="1">
            <a:spLocks noChangeArrowheads="1"/>
          </p:cNvSpPr>
          <p:nvPr/>
        </p:nvSpPr>
        <p:spPr bwMode="auto">
          <a:xfrm>
            <a:off x="2582881" y="774911"/>
            <a:ext cx="6161088" cy="24929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new AlertDialog.</a:t>
            </a:r>
            <a:r>
              <a:rPr lang="zh-CN" altLang="en-US" sz="1200" b="1" dirty="0">
                <a:solidFill>
                  <a:srgbClr val="00B0F0"/>
                </a:solidFill>
              </a:rPr>
              <a:t>Builder</a:t>
            </a:r>
            <a:r>
              <a:rPr lang="zh-CN" altLang="en-US" sz="1200" dirty="0"/>
              <a:t>(BaseActivity.this)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setIcon</a:t>
            </a:r>
            <a:r>
              <a:rPr lang="zh-CN" altLang="en-US" sz="1200" dirty="0"/>
              <a:t>(android.R.drawable.ic_dialog_alert)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setTitle</a:t>
            </a:r>
            <a:r>
              <a:rPr lang="zh-CN" altLang="en-US" sz="1200" dirty="0"/>
              <a:t>(R.string.alter)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setMessage</a:t>
            </a:r>
            <a:r>
              <a:rPr lang="zh-CN" altLang="en-US" sz="1200" dirty="0"/>
              <a:t>(getString(R.string.is_quit))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setPositiveButton</a:t>
            </a:r>
            <a:r>
              <a:rPr lang="zh-CN" altLang="en-US" sz="1200" dirty="0"/>
              <a:t>(R.string.comfirm, new DialogInterface.OnClickListener()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            </a:t>
            </a:r>
            <a:r>
              <a:rPr lang="zh-CN" altLang="en-US" sz="1200" dirty="0">
                <a:solidFill>
                  <a:srgbClr val="00B050"/>
                </a:solidFill>
              </a:rPr>
              <a:t> public void onClick(DialogInterface dialog, int whichButton) {</a:t>
            </a:r>
            <a:endParaRPr lang="zh-CN" altLang="en-US" sz="1200" dirty="0">
              <a:solidFill>
                <a:srgbClr val="00B050"/>
              </a:solidFill>
            </a:endParaRP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finish();</a:t>
            </a:r>
            <a:endParaRPr lang="zh-CN" altLang="en-US" sz="1200" dirty="0">
              <a:solidFill>
                <a:srgbClr val="00B050"/>
              </a:solidFill>
            </a:endParaRP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 }</a:t>
            </a:r>
            <a:endParaRPr lang="zh-CN" altLang="en-US" sz="1200" dirty="0">
              <a:solidFill>
                <a:srgbClr val="00B050"/>
              </a:solidFill>
            </a:endParaRPr>
          </a:p>
          <a:p>
            <a:pPr eaLnBrk="1" hangingPunct="1"/>
            <a:r>
              <a:rPr lang="zh-CN" altLang="en-US" sz="1200" dirty="0"/>
              <a:t>	         })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setNegativeButton</a:t>
            </a:r>
            <a:r>
              <a:rPr lang="zh-CN" altLang="en-US" sz="1200" dirty="0"/>
              <a:t>(R.string.cancel, new DialogInterface.OnClickListener()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             </a:t>
            </a:r>
            <a:r>
              <a:rPr lang="zh-CN" altLang="en-US" sz="1200" dirty="0">
                <a:solidFill>
                  <a:srgbClr val="00B050"/>
                </a:solidFill>
              </a:rPr>
              <a:t>public void onClick(DialogInterface dialog, int whichButton) {</a:t>
            </a:r>
            <a:endParaRPr lang="zh-CN" altLang="en-US" sz="1200" dirty="0">
              <a:solidFill>
                <a:srgbClr val="00B050"/>
              </a:solidFill>
            </a:endParaRP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}</a:t>
            </a:r>
            <a:endParaRPr lang="zh-CN" altLang="en-US" sz="1200" dirty="0">
              <a:solidFill>
                <a:srgbClr val="00B050"/>
              </a:solidFill>
            </a:endParaRPr>
          </a:p>
          <a:p>
            <a:pPr eaLnBrk="1" hangingPunct="1"/>
            <a:r>
              <a:rPr lang="zh-CN" altLang="en-US" sz="1200" dirty="0"/>
              <a:t>	         })</a:t>
            </a:r>
            <a:r>
              <a:rPr lang="zh-CN" altLang="en-US" sz="1200" b="1" dirty="0"/>
              <a:t>.</a:t>
            </a:r>
            <a:r>
              <a:rPr lang="zh-CN" altLang="en-US" sz="1200" b="1" dirty="0">
                <a:solidFill>
                  <a:srgbClr val="00B0F0"/>
                </a:solidFill>
              </a:rPr>
              <a:t>create</a:t>
            </a:r>
            <a:r>
              <a:rPr lang="zh-CN" altLang="en-US" sz="1200" b="1" dirty="0"/>
              <a:t>().</a:t>
            </a:r>
            <a:r>
              <a:rPr lang="zh-CN" altLang="en-US" sz="1200" b="1" dirty="0">
                <a:solidFill>
                  <a:srgbClr val="00B0F0"/>
                </a:solidFill>
              </a:rPr>
              <a:t>show</a:t>
            </a:r>
            <a:r>
              <a:rPr lang="zh-CN" altLang="en-US" sz="1200" b="1" dirty="0"/>
              <a:t>()</a:t>
            </a:r>
            <a:r>
              <a:rPr lang="zh-CN" altLang="en-US" sz="1200" dirty="0"/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09" name="图片 29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9" y="1591623"/>
            <a:ext cx="1844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文本框 99"/>
          <p:cNvSpPr txBox="1">
            <a:spLocks noChangeArrowheads="1"/>
          </p:cNvSpPr>
          <p:nvPr/>
        </p:nvSpPr>
        <p:spPr bwMode="auto">
          <a:xfrm>
            <a:off x="869950" y="4362450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latin typeface="宋体" panose="02010600030101010101" pitchFamily="2" charset="-122"/>
              </a:rPr>
              <a:t>提示对话框</a:t>
            </a:r>
            <a:endParaRPr lang="zh-CN" altLang="en-US" sz="1200">
              <a:latin typeface="宋体" panose="02010600030101010101" pitchFamily="2" charset="-122"/>
            </a:endParaRPr>
          </a:p>
        </p:txBody>
      </p:sp>
      <p:sp>
        <p:nvSpPr>
          <p:cNvPr id="51211" name="文本框 99"/>
          <p:cNvSpPr txBox="1">
            <a:spLocks noChangeArrowheads="1"/>
          </p:cNvSpPr>
          <p:nvPr/>
        </p:nvSpPr>
        <p:spPr bwMode="auto">
          <a:xfrm>
            <a:off x="2578119" y="3509367"/>
            <a:ext cx="61658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setTitle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设置标题；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setIcon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设置图标；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setMessage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设置内容；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setPositiveButton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Times New Roman" panose="02020603050405020304" pitchFamily="18" charset="0"/>
              </a:rPr>
              <a:t>设置</a:t>
            </a:r>
            <a:r>
              <a:rPr lang="zh-CN" altLang="en-US" sz="1400" dirty="0">
                <a:latin typeface="宋体" panose="02010600030101010101" pitchFamily="2" charset="-122"/>
              </a:rPr>
              <a:t>确定按钮；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setNegativeButton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设置取消按钮；</a:t>
            </a:r>
            <a:endParaRPr lang="zh-CN" altLang="en-US" sz="1400" dirty="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325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25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25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3256" name="文本框 2"/>
          <p:cNvSpPr txBox="1">
            <a:spLocks noChangeArrowheads="1"/>
          </p:cNvSpPr>
          <p:nvPr/>
        </p:nvSpPr>
        <p:spPr bwMode="auto">
          <a:xfrm>
            <a:off x="2958629" y="1413836"/>
            <a:ext cx="5472112" cy="32321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案例：使用单选对话框实现注册时男女性别的选择</a:t>
            </a:r>
            <a:endParaRPr lang="zh-CN" altLang="en-US" sz="1200" dirty="0"/>
          </a:p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private int signProfile(int array, int title, final TextView show)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final String[] ssex = getResources().getStringArray(array);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AlertDialog.Builder builder = new Builder(SignProfileActivity.this);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builder.setTitle(title);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builder.setCancelable(false);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// 表示选用的是单选的对话框，同理，若是多选或者列表对话框只需表示为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// 多选 ：setMultiChoiceItems(arg0, arg1, arg2)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// 列表 ：setItems(arg0, arg1)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builder.setSingleChoiceItems(array, 1, new DialogInterface.OnClickListener() {</a:t>
            </a:r>
            <a:endParaRPr lang="zh-CN" altLang="en-US" sz="1200" dirty="0"/>
          </a:p>
          <a:p>
            <a:pPr eaLnBrk="1" hangingPunct="1"/>
            <a:r>
              <a:rPr lang="en-US" altLang="zh-CN" sz="1200" dirty="0"/>
              <a:t>	</a:t>
            </a:r>
            <a:r>
              <a:rPr lang="zh-CN" altLang="en-US" sz="1200" dirty="0"/>
              <a:t>@Override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public void onClick(DialogInterface dialog, int which)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 </a:t>
            </a:r>
            <a:r>
              <a:rPr lang="en-US" altLang="zh-CN" sz="1200" dirty="0"/>
              <a:t>	</a:t>
            </a:r>
            <a:r>
              <a:rPr lang="zh-CN" altLang="en-US" sz="1200" dirty="0"/>
              <a:t>// 列表中任一个选项选中的回调函数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</a:t>
            </a:r>
            <a:r>
              <a:rPr lang="en-US" altLang="zh-CN" sz="1200" dirty="0"/>
              <a:t>	</a:t>
            </a:r>
            <a:r>
              <a:rPr lang="zh-CN" altLang="en-US" sz="1200" dirty="0"/>
              <a:t>picWhich = which;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	}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});</a:t>
            </a:r>
            <a:endParaRPr lang="zh-CN" altLang="en-US" sz="1200" dirty="0"/>
          </a:p>
        </p:txBody>
      </p:sp>
      <p:sp>
        <p:nvSpPr>
          <p:cNvPr id="53257" name="文本框 99"/>
          <p:cNvSpPr txBox="1">
            <a:spLocks noChangeArrowheads="1"/>
          </p:cNvSpPr>
          <p:nvPr/>
        </p:nvSpPr>
        <p:spPr bwMode="auto">
          <a:xfrm>
            <a:off x="990600" y="4357114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单选对话框</a:t>
            </a:r>
            <a:endParaRPr lang="zh-CN" altLang="en-US" sz="1200" dirty="0">
              <a:latin typeface="宋体" panose="02010600030101010101" pitchFamily="2" charset="-122"/>
            </a:endParaRPr>
          </a:p>
        </p:txBody>
      </p:sp>
      <p:pic>
        <p:nvPicPr>
          <p:cNvPr id="53258" name="图片 2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529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9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30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30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5304" name="文本框 2"/>
          <p:cNvSpPr txBox="1">
            <a:spLocks noChangeArrowheads="1"/>
          </p:cNvSpPr>
          <p:nvPr/>
        </p:nvSpPr>
        <p:spPr bwMode="auto">
          <a:xfrm>
            <a:off x="3043238" y="1285875"/>
            <a:ext cx="5473700" cy="3046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builder.setPositiveButton(R.string.comfirm, new DialogInterface.OnClickListener()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@Override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 // 确认按键按下的回调函数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show.setText(ssex[signSex]);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}});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builder.setNegativeButton(R.string.cancel, new DialogInterface.OnClickListener()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@Override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                 // 取消按键按下的回调函数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}});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// 通过builder创建并显示对话框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builder.create().show();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return picWhich;</a:t>
            </a:r>
            <a:endParaRPr lang="zh-CN" altLang="en-US" sz="1200" dirty="0"/>
          </a:p>
          <a:p>
            <a:pPr eaLnBrk="1" hangingPunct="1"/>
            <a:r>
              <a:rPr lang="zh-CN" altLang="en-US" sz="1200" dirty="0"/>
              <a:t>}	</a:t>
            </a:r>
            <a:endParaRPr lang="zh-CN" altLang="en-US" sz="1200" dirty="0"/>
          </a:p>
        </p:txBody>
      </p:sp>
      <p:pic>
        <p:nvPicPr>
          <p:cNvPr id="2" name="图片 2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734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4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5.3.3 复选对话框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348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34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7352" name="文本框 3"/>
          <p:cNvSpPr txBox="1">
            <a:spLocks noChangeArrowheads="1"/>
          </p:cNvSpPr>
          <p:nvPr/>
        </p:nvSpPr>
        <p:spPr bwMode="auto">
          <a:xfrm>
            <a:off x="920750" y="1184275"/>
            <a:ext cx="675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复选对话框和单选对话框用方法相似，只需将</a:t>
            </a:r>
            <a:r>
              <a:rPr lang="en-US" altLang="zh-CN" sz="1400"/>
              <a:t>setSingleChoiceItems</a:t>
            </a:r>
            <a:r>
              <a:rPr lang="zh-CN" altLang="en-US" sz="1400"/>
              <a:t>方法改为</a:t>
            </a:r>
            <a:r>
              <a:rPr lang="en-US" altLang="zh-CN" sz="1400"/>
              <a:t>setMultiChoiceItems(arg0, arg1, arg2)</a:t>
            </a:r>
            <a:r>
              <a:rPr lang="zh-CN" altLang="en-US" sz="1400"/>
              <a:t>即可。效果图如下：</a:t>
            </a:r>
            <a:endParaRPr lang="zh-CN" altLang="en-US" sz="1400"/>
          </a:p>
        </p:txBody>
      </p:sp>
      <p:pic>
        <p:nvPicPr>
          <p:cNvPr id="5735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708150"/>
            <a:ext cx="22590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9394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95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5.3.4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列表</a:t>
              </a:r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39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39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9400" name="文本框 3"/>
          <p:cNvSpPr txBox="1">
            <a:spLocks noChangeArrowheads="1"/>
          </p:cNvSpPr>
          <p:nvPr/>
        </p:nvSpPr>
        <p:spPr bwMode="auto">
          <a:xfrm>
            <a:off x="920750" y="1058863"/>
            <a:ext cx="71802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/>
              <a:t>复选对话框和单选对话框用法相似，只需将</a:t>
            </a:r>
            <a:r>
              <a:rPr lang="en-US" altLang="zh-CN" sz="1400"/>
              <a:t>setSingleChoiceItems</a:t>
            </a:r>
            <a:r>
              <a:rPr lang="zh-CN" altLang="en-US" sz="1400"/>
              <a:t>改为</a:t>
            </a:r>
            <a:r>
              <a:rPr lang="en-US" altLang="zh-CN" sz="1400"/>
              <a:t>setItems(CharSequence[] arg0, OnClickListener arg1)</a:t>
            </a:r>
            <a:r>
              <a:rPr lang="zh-CN" altLang="en-US" sz="1400"/>
              <a:t>即可，效果图如下：</a:t>
            </a:r>
            <a:endParaRPr lang="zh-CN" altLang="en-US" sz="1400"/>
          </a:p>
        </p:txBody>
      </p:sp>
      <p:pic>
        <p:nvPicPr>
          <p:cNvPr id="59401" name="Picture 9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21082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144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43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4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5.3.5 进度条对话框</a:t>
              </a:r>
              <a:r>
                <a:rPr lang="zh-CN" altLang="en-US" sz="1600"/>
                <a:t>（</a:t>
              </a:r>
              <a:r>
                <a:rPr lang="en-US" altLang="zh-CN" sz="1600"/>
                <a:t>ProgressDialog</a:t>
              </a:r>
              <a:r>
                <a:rPr lang="zh-CN" altLang="en-US" sz="1600"/>
                <a:t>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4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1448" name="文本框 3"/>
          <p:cNvSpPr txBox="1">
            <a:spLocks noChangeArrowheads="1"/>
          </p:cNvSpPr>
          <p:nvPr/>
        </p:nvSpPr>
        <p:spPr bwMode="auto">
          <a:xfrm>
            <a:off x="835979" y="1898650"/>
            <a:ext cx="4668837" cy="138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为人机之间提供了良好的交互体验</a:t>
            </a:r>
            <a:endParaRPr lang="zh-CN" altLang="en-US" sz="1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是对</a:t>
            </a:r>
            <a:r>
              <a:rPr lang="en-US" altLang="zh-CN" sz="1400"/>
              <a:t>“</a:t>
            </a:r>
            <a:r>
              <a:rPr lang="zh-CN" altLang="en-US" sz="1400"/>
              <a:t>对话框</a:t>
            </a:r>
            <a:r>
              <a:rPr lang="en-US" altLang="zh-CN" sz="1400"/>
              <a:t>”</a:t>
            </a:r>
            <a:r>
              <a:rPr lang="zh-CN" altLang="en-US" sz="1400"/>
              <a:t>进行的封装，使用起来方便而简单</a:t>
            </a:r>
            <a:endParaRPr lang="zh-CN" altLang="en-US" sz="1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开发者可以根据需要定制其个性化样式</a:t>
            </a:r>
            <a:endParaRPr lang="zh-CN" altLang="en-US" sz="140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进度条对话框的应用场合广泛</a:t>
            </a:r>
            <a:endParaRPr lang="zh-CN" altLang="en-US" sz="1400"/>
          </a:p>
        </p:txBody>
      </p:sp>
      <p:pic>
        <p:nvPicPr>
          <p:cNvPr id="61449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898650"/>
            <a:ext cx="220345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349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49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49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3496" name="文本框 1"/>
          <p:cNvSpPr txBox="1">
            <a:spLocks noChangeArrowheads="1"/>
          </p:cNvSpPr>
          <p:nvPr/>
        </p:nvSpPr>
        <p:spPr bwMode="auto">
          <a:xfrm>
            <a:off x="963613" y="1285875"/>
            <a:ext cx="55165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日期选择对话框用来对日期进行选取，最直接的应用是设置手机时间</a:t>
            </a:r>
            <a:endParaRPr lang="zh-CN" altLang="en-US" sz="1400"/>
          </a:p>
        </p:txBody>
      </p:sp>
      <p:pic>
        <p:nvPicPr>
          <p:cNvPr id="6349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25638"/>
            <a:ext cx="2124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553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53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54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54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5544" name="文本框 2"/>
          <p:cNvSpPr txBox="1">
            <a:spLocks noChangeArrowheads="1"/>
          </p:cNvSpPr>
          <p:nvPr/>
        </p:nvSpPr>
        <p:spPr bwMode="auto">
          <a:xfrm>
            <a:off x="398505" y="1722690"/>
            <a:ext cx="277971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    一般的对话框都要显式调用</a:t>
            </a:r>
            <a:r>
              <a:rPr lang="en-US" altLang="zh-CN" sz="1400" dirty="0">
                <a:latin typeface="宋体" panose="02010600030101010101" pitchFamily="2" charset="-122"/>
              </a:rPr>
              <a:t>dismiss()</a:t>
            </a:r>
            <a:r>
              <a:rPr lang="zh-CN" altLang="en-US" sz="1400" dirty="0">
                <a:latin typeface="宋体" panose="02010600030101010101" pitchFamily="2" charset="-122"/>
              </a:rPr>
              <a:t>方法来回收对话框，在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对话框中，自带的两个按键的监听中已经默认调用</a:t>
            </a:r>
            <a:r>
              <a:rPr lang="en-US" altLang="zh-CN" sz="1400" dirty="0" err="1">
                <a:latin typeface="宋体" panose="02010600030101010101" pitchFamily="2" charset="-122"/>
              </a:rPr>
              <a:t>dissmiss</a:t>
            </a:r>
            <a:r>
              <a:rPr lang="en-US" altLang="zh-CN" sz="1400" dirty="0">
                <a:latin typeface="宋体" panose="02010600030101010101" pitchFamily="2" charset="-122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了。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右边代码所举例子获得时间相关实例，目的是为了去初始化日期选择对话框弹出来的初始时间。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sp>
        <p:nvSpPr>
          <p:cNvPr id="65545" name="文本框 4"/>
          <p:cNvSpPr txBox="1">
            <a:spLocks noChangeArrowheads="1"/>
          </p:cNvSpPr>
          <p:nvPr/>
        </p:nvSpPr>
        <p:spPr bwMode="auto">
          <a:xfrm>
            <a:off x="3405188" y="895350"/>
            <a:ext cx="5684837" cy="3414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calendar.setTimeInMillis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System.</a:t>
            </a:r>
            <a:r>
              <a:rPr lang="en-US" altLang="zh-CN" sz="1200" i="1" dirty="0" err="1">
                <a:latin typeface="Arial" panose="020B0604020202020204" pitchFamily="34" charset="0"/>
              </a:rPr>
              <a:t>currentTimeMillis</a:t>
            </a:r>
            <a:r>
              <a:rPr lang="en-US" altLang="zh-CN" sz="1200" dirty="0">
                <a:latin typeface="Arial" panose="020B0604020202020204" pitchFamily="34" charset="0"/>
              </a:rPr>
              <a:t>());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Calendar.YEAR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Calendar.DAY_OF_MONTH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</a:rPr>
              <a:t>通过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zh-CN" altLang="en-US" sz="1200" dirty="0">
                <a:latin typeface="Arial" panose="020B0604020202020204" pitchFamily="34" charset="0"/>
              </a:rPr>
              <a:t>来创建日期选择对话框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dpd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OnDateSetListener</a:t>
            </a:r>
            <a:r>
              <a:rPr lang="en-US" altLang="zh-CN" sz="1200" dirty="0">
                <a:latin typeface="Arial" panose="020B0604020202020204" pitchFamily="34" charset="0"/>
              </a:rPr>
              <a:t>()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    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DatePicker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monthOfYear,</a:t>
            </a:r>
            <a:r>
              <a:rPr lang="en-US" altLang="zh-CN" sz="1200" b="1" dirty="0" err="1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</a:rPr>
              <a:t>当时间被设置后回调的方法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}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}, year,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);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dpd.show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758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8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5.3.7 时间选择对话框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588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7592" name="文本框 2"/>
          <p:cNvSpPr txBox="1">
            <a:spLocks noChangeArrowheads="1"/>
          </p:cNvSpPr>
          <p:nvPr/>
        </p:nvSpPr>
        <p:spPr bwMode="auto">
          <a:xfrm>
            <a:off x="3491925" y="1753949"/>
            <a:ext cx="4705717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TimePickerDialog.OnTimeSetListener</a:t>
            </a:r>
            <a:r>
              <a:rPr lang="en-US" altLang="zh-CN" sz="1200" dirty="0">
                <a:latin typeface="Arial" panose="020B0604020202020204" pitchFamily="34" charset="0"/>
              </a:rPr>
              <a:t>( 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onTimeSet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TimePicker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hourOfDay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minute)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      } },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HOUR_OF_DAY</a:t>
            </a:r>
            <a:r>
              <a:rPr lang="en-US" altLang="zh-CN" sz="1200" dirty="0">
                <a:latin typeface="Arial" panose="020B0604020202020204" pitchFamily="34" charset="0"/>
              </a:rPr>
              <a:t>), 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MINUTE</a:t>
            </a:r>
            <a:r>
              <a:rPr lang="en-US" altLang="zh-CN" sz="1200" dirty="0">
                <a:latin typeface="Arial" panose="020B0604020202020204" pitchFamily="34" charset="0"/>
              </a:rPr>
              <a:t>),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b="1" dirty="0">
                <a:latin typeface="Arial" panose="020B0604020202020204" pitchFamily="34" charset="0"/>
              </a:rPr>
              <a:t>true</a:t>
            </a:r>
            <a:r>
              <a:rPr lang="en-US" altLang="zh-CN" sz="1200" dirty="0">
                <a:latin typeface="Arial" panose="020B0604020202020204" pitchFamily="34" charset="0"/>
              </a:rPr>
              <a:t> ).show();</a:t>
            </a:r>
            <a:endParaRPr lang="zh-CN" altLang="en-US" sz="1200" dirty="0"/>
          </a:p>
        </p:txBody>
      </p:sp>
      <p:sp>
        <p:nvSpPr>
          <p:cNvPr id="67593" name="文本框 3"/>
          <p:cNvSpPr txBox="1">
            <a:spLocks noChangeArrowheads="1"/>
          </p:cNvSpPr>
          <p:nvPr/>
        </p:nvSpPr>
        <p:spPr bwMode="auto">
          <a:xfrm>
            <a:off x="1851025" y="2389188"/>
            <a:ext cx="412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zh-CN" altLang="en-US"/>
          </a:p>
        </p:txBody>
      </p:sp>
      <p:sp>
        <p:nvSpPr>
          <p:cNvPr id="67594" name="文本框 1"/>
          <p:cNvSpPr txBox="1">
            <a:spLocks noChangeArrowheads="1"/>
          </p:cNvSpPr>
          <p:nvPr/>
        </p:nvSpPr>
        <p:spPr bwMode="auto">
          <a:xfrm>
            <a:off x="638175" y="1155700"/>
            <a:ext cx="8150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        时间选择对话框与日期选择对话框操作极其相似，用来对时间进行设置，这里不再详细说明。</a:t>
            </a:r>
            <a:endParaRPr lang="zh-CN" altLang="en-US" sz="2000"/>
          </a:p>
        </p:txBody>
      </p:sp>
      <p:pic>
        <p:nvPicPr>
          <p:cNvPr id="67595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57363"/>
            <a:ext cx="21717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/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229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07988" y="900284"/>
            <a:ext cx="233269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XML</a:t>
            </a:r>
            <a:r>
              <a:rPr lang="zh-CN" altLang="en-US" dirty="0">
                <a:solidFill>
                  <a:schemeClr val="bg1"/>
                </a:solidFill>
              </a:rPr>
              <a:t>文件布局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使用设计器布局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33" y="2608071"/>
            <a:ext cx="4554790" cy="23307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33607"/>
            <a:ext cx="2332690" cy="5981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30" y="2608071"/>
            <a:ext cx="3965972" cy="186927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31" y="887704"/>
            <a:ext cx="5004030" cy="164772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9634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35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5.3.8 拖动对话框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63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63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9640" name="文本框 1"/>
          <p:cNvSpPr txBox="1">
            <a:spLocks noChangeArrowheads="1"/>
          </p:cNvSpPr>
          <p:nvPr/>
        </p:nvSpPr>
        <p:spPr bwMode="auto">
          <a:xfrm>
            <a:off x="737132" y="1704975"/>
            <a:ext cx="3502025" cy="2303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设置音量大小的时候，或者设置屏幕亮度的时候会使用到拖动对话框中的控件。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中并没有实现该对话框类型，所以开发者需要创建一个对话框实例，并将想要设置的</a:t>
            </a:r>
            <a:r>
              <a:rPr lang="en-US" altLang="zh-CN" sz="1400" dirty="0">
                <a:latin typeface="宋体" panose="02010600030101010101" pitchFamily="2" charset="-122"/>
              </a:rPr>
              <a:t>View</a:t>
            </a:r>
            <a:r>
              <a:rPr lang="zh-CN" altLang="en-US" sz="1400" dirty="0">
                <a:latin typeface="宋体" panose="02010600030101010101" pitchFamily="2" charset="-122"/>
              </a:rPr>
              <a:t>视图对象如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SeekBar</a:t>
            </a:r>
            <a:r>
              <a:rPr lang="zh-CN" altLang="en-US" sz="1400" dirty="0">
                <a:latin typeface="宋体" panose="02010600030101010101" pitchFamily="2" charset="-122"/>
              </a:rPr>
              <a:t>设置到对话框中。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964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700088"/>
            <a:ext cx="26685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168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83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5.3.9  自定义对话框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68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8" name="文本框 1"/>
          <p:cNvSpPr txBox="1">
            <a:spLocks noChangeArrowheads="1"/>
          </p:cNvSpPr>
          <p:nvPr/>
        </p:nvSpPr>
        <p:spPr bwMode="auto">
          <a:xfrm>
            <a:off x="361156" y="1155700"/>
            <a:ext cx="6958013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ProgressDialog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等都是基于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类系统封装好的，这些对话框的风格、背景都是原生的，然而在开发过程中我们会有</a:t>
            </a:r>
            <a:r>
              <a:rPr lang="zh-CN" altLang="en-US" sz="1400" b="1" u="sng" dirty="0">
                <a:latin typeface="宋体" panose="02010600030101010101" pitchFamily="2" charset="-122"/>
              </a:rPr>
              <a:t>个性化定制</a:t>
            </a:r>
            <a:r>
              <a:rPr lang="zh-CN" altLang="en-US" sz="1400" dirty="0">
                <a:latin typeface="宋体" panose="02010600030101010101" pitchFamily="2" charset="-122"/>
              </a:rPr>
              <a:t>的需求。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开发者可以通过继承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并设置其中的属性来改变对话框的风格和展现的位置，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定制属于自己的对话框样式。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71689" name="文本框 99"/>
          <p:cNvSpPr txBox="1">
            <a:spLocks noChangeArrowheads="1"/>
          </p:cNvSpPr>
          <p:nvPr/>
        </p:nvSpPr>
        <p:spPr bwMode="auto">
          <a:xfrm>
            <a:off x="361156" y="3354388"/>
            <a:ext cx="5256365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使用步骤如下：</a:t>
            </a:r>
            <a:endParaRPr lang="zh-CN" altLang="en-US" sz="1400" dirty="0"/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（1）创建一个对话框类继承自Dialog；</a:t>
            </a:r>
            <a:endParaRPr lang="zh-CN" altLang="en-US" sz="1400" dirty="0"/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（2）获得Window对象，通过window来设置对话框的属性；</a:t>
            </a:r>
            <a:endParaRPr lang="zh-CN" altLang="en-US" sz="1400" dirty="0"/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（3）在OnCreate()，</a:t>
            </a:r>
            <a:r>
              <a:rPr lang="en-US" altLang="zh-CN" sz="1400" dirty="0"/>
              <a:t>O</a:t>
            </a:r>
            <a:r>
              <a:rPr lang="zh-CN" altLang="en-US" sz="1400" dirty="0"/>
              <a:t>nStart()方法中执行任务代码。</a:t>
            </a:r>
            <a:endParaRPr lang="zh-CN" altLang="en-US" sz="1400" dirty="0"/>
          </a:p>
        </p:txBody>
      </p:sp>
      <p:pic>
        <p:nvPicPr>
          <p:cNvPr id="71690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087563"/>
            <a:ext cx="213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16"/>
          <p:cNvGrpSpPr/>
          <p:nvPr/>
        </p:nvGrpSpPr>
        <p:grpSpPr bwMode="auto">
          <a:xfrm>
            <a:off x="407988" y="639762"/>
            <a:ext cx="7496175" cy="885825"/>
            <a:chOff x="2954339" y="1349947"/>
            <a:chExt cx="7162269" cy="654494"/>
          </a:xfrm>
        </p:grpSpPr>
        <p:sp>
          <p:nvSpPr>
            <p:cNvPr id="7373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3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上下文菜单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73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373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/>
          <p:cNvSpPr txBox="1"/>
          <p:nvPr/>
        </p:nvSpPr>
        <p:spPr>
          <a:xfrm>
            <a:off x="247202" y="1001965"/>
            <a:ext cx="7277003" cy="13843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noProof="1">
                <a:sym typeface="+mn-ea"/>
              </a:rPr>
              <a:t> Android</a:t>
            </a:r>
            <a:r>
              <a:rPr lang="zh-CN" altLang="en-US" sz="1400" noProof="1">
                <a:sym typeface="+mn-ea"/>
              </a:rPr>
              <a:t>系统中的</a:t>
            </a:r>
            <a:r>
              <a:rPr lang="en-US" altLang="zh-CN" sz="1400" noProof="1">
                <a:sym typeface="+mn-ea"/>
              </a:rPr>
              <a:t>ContextMenu(</a:t>
            </a:r>
            <a:r>
              <a:rPr lang="zh-CN" altLang="en-US" sz="1400" noProof="1">
                <a:sym typeface="+mn-ea"/>
              </a:rPr>
              <a:t>上下文菜单</a:t>
            </a:r>
            <a:r>
              <a:rPr lang="en-US" altLang="zh-CN" sz="1400" noProof="1">
                <a:sym typeface="+mn-ea"/>
              </a:rPr>
              <a:t>)</a:t>
            </a:r>
            <a:r>
              <a:rPr lang="zh-CN" altLang="en-US" sz="1400" noProof="1">
                <a:sym typeface="+mn-ea"/>
              </a:rPr>
              <a:t>类似于</a:t>
            </a:r>
            <a:r>
              <a:rPr lang="en-US" altLang="zh-CN" sz="1400" noProof="1">
                <a:sym typeface="+mn-ea"/>
              </a:rPr>
              <a:t>PC</a:t>
            </a:r>
            <a:r>
              <a:rPr lang="zh-CN" altLang="en-US" sz="1400" noProof="1">
                <a:sym typeface="+mn-ea"/>
              </a:rPr>
              <a:t>中的右键弹出菜单。</a:t>
            </a: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当一个视图注册了上下文菜单时，</a:t>
            </a:r>
            <a:r>
              <a:rPr lang="zh-CN" altLang="en-US" sz="1400" b="1" noProof="1">
                <a:sym typeface="+mn-ea"/>
              </a:rPr>
              <a:t>长按该视图对象</a:t>
            </a:r>
            <a:r>
              <a:rPr lang="zh-CN" altLang="en-US" sz="1400" noProof="1">
                <a:sym typeface="+mn-ea"/>
              </a:rPr>
              <a:t>将出现一个提供相关功能的浮动菜单。</a:t>
            </a: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上下文菜单可以被注册到任何视图对象中</a:t>
            </a: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最常见的是用于列表视图</a:t>
            </a:r>
            <a:r>
              <a:rPr lang="en-US" altLang="zh-CN" sz="1400" noProof="1">
                <a:sym typeface="+mn-ea"/>
              </a:rPr>
              <a:t>ListView</a:t>
            </a:r>
            <a:r>
              <a:rPr lang="zh-CN" altLang="en-US" sz="1400" noProof="1">
                <a:sym typeface="+mn-ea"/>
              </a:rPr>
              <a:t>中，但上下文菜单不支持图标和快捷键。</a:t>
            </a:r>
            <a:endParaRPr lang="zh-CN" altLang="en-US" sz="2000" noProof="1">
              <a:sym typeface="+mn-ea"/>
            </a:endParaRPr>
          </a:p>
        </p:txBody>
      </p:sp>
      <p:sp>
        <p:nvSpPr>
          <p:cNvPr id="73737" name="文本框 99"/>
          <p:cNvSpPr txBox="1">
            <a:spLocks noChangeArrowheads="1"/>
          </p:cNvSpPr>
          <p:nvPr/>
        </p:nvSpPr>
        <p:spPr bwMode="auto">
          <a:xfrm>
            <a:off x="227013" y="2643755"/>
            <a:ext cx="6831013" cy="2030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使用步骤如下：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（1）在Activity中使用上下文菜单，复写onCreateContextMenu() 和 onContextItemSelected()方法；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（2）为视图控件View中注册上下文菜单，使用registerForContextMenu()方法。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（3）在onCreateContextMenu(...ContextMenu menu)中添加菜单项menu.add(...)；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（4）在onContextItemSelected()中通过设置菜单的id来实现菜单子项的监听。</a:t>
            </a:r>
            <a:endParaRPr lang="zh-CN" altLang="en-US" sz="1400" dirty="0"/>
          </a:p>
        </p:txBody>
      </p:sp>
      <p:pic>
        <p:nvPicPr>
          <p:cNvPr id="73738" name="图片 29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38411"/>
            <a:ext cx="186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矩形 1"/>
          <p:cNvSpPr>
            <a:spLocks noChangeArrowheads="1"/>
          </p:cNvSpPr>
          <p:nvPr/>
        </p:nvSpPr>
        <p:spPr bwMode="auto">
          <a:xfrm>
            <a:off x="227013" y="484822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https://github.com/HBU/AndroidDemo/tree/master/chapter05/Menu</a:t>
            </a:r>
            <a:endParaRPr lang="zh-CN" altLang="en-US" sz="110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577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7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78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5784" name="文本框 3"/>
          <p:cNvSpPr txBox="1">
            <a:spLocks noChangeArrowheads="1"/>
          </p:cNvSpPr>
          <p:nvPr/>
        </p:nvSpPr>
        <p:spPr bwMode="auto">
          <a:xfrm>
            <a:off x="611187" y="1530619"/>
            <a:ext cx="792162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// </a:t>
            </a:r>
            <a:r>
              <a:rPr lang="en-US" altLang="en-US" sz="1400" dirty="0" err="1">
                <a:latin typeface="Arial" panose="020B0604020202020204" pitchFamily="34" charset="0"/>
              </a:rPr>
              <a:t>复写Activity中的方法，当上下文菜单被创建时回调该函数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@Override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public void </a:t>
            </a:r>
            <a:r>
              <a:rPr lang="en-US" altLang="en-US" sz="1400" dirty="0" err="1">
                <a:latin typeface="Arial" panose="020B0604020202020204" pitchFamily="34" charset="0"/>
              </a:rPr>
              <a:t>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ContextMenu</a:t>
            </a:r>
            <a:r>
              <a:rPr lang="en-US" altLang="en-US" sz="1400" dirty="0">
                <a:latin typeface="Arial" panose="020B0604020202020204" pitchFamily="34" charset="0"/>
              </a:rPr>
              <a:t> menu, View </a:t>
            </a:r>
            <a:r>
              <a:rPr lang="en-US" altLang="en-US" sz="1400" dirty="0" err="1">
                <a:latin typeface="Arial" panose="020B0604020202020204" pitchFamily="34" charset="0"/>
              </a:rPr>
              <a:t>v,ContextMenuInfo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 {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创建菜单项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参数的填写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(1, 0, 0, </a:t>
            </a:r>
            <a:r>
              <a:rPr lang="en-US" altLang="en-US" sz="1400" dirty="0" err="1">
                <a:latin typeface="Arial" panose="020B0604020202020204" pitchFamily="34" charset="0"/>
              </a:rPr>
              <a:t>R.string.reply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(1, 1, 1, </a:t>
            </a:r>
            <a:r>
              <a:rPr lang="en-US" altLang="en-US" sz="1400" dirty="0" err="1">
                <a:latin typeface="Arial" panose="020B0604020202020204" pitchFamily="34" charset="0"/>
              </a:rPr>
              <a:t>R.string.delete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super.onCreateContextMenu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(menu, v,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}</a:t>
            </a:r>
            <a:r>
              <a:rPr lang="en-US" altLang="zh-CN" sz="1400" dirty="0">
                <a:latin typeface="Arial" panose="020B0604020202020204" pitchFamily="34" charset="0"/>
              </a:rPr>
              <a:t> 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782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2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828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7832" name="文本框 3"/>
          <p:cNvSpPr txBox="1">
            <a:spLocks noChangeArrowheads="1"/>
          </p:cNvSpPr>
          <p:nvPr/>
        </p:nvSpPr>
        <p:spPr bwMode="auto">
          <a:xfrm>
            <a:off x="835979" y="1347665"/>
            <a:ext cx="7270750" cy="341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// </a:t>
            </a:r>
            <a:r>
              <a:rPr lang="en-US" altLang="en-US" sz="1200" dirty="0" err="1">
                <a:latin typeface="Arial" panose="020B0604020202020204" pitchFamily="34" charset="0"/>
              </a:rPr>
              <a:t>复写Activity中的方法，当上下文菜单某项被选中时回调该函数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@Oerride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public </a:t>
            </a:r>
            <a:r>
              <a:rPr lang="en-US" altLang="en-US" sz="1200" dirty="0" err="1">
                <a:latin typeface="Arial" panose="020B0604020202020204" pitchFamily="34" charset="0"/>
              </a:rPr>
              <a:t>boolean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MenuItem</a:t>
            </a:r>
            <a:r>
              <a:rPr lang="en-US" altLang="en-US" sz="1200" dirty="0">
                <a:latin typeface="Arial" panose="020B0604020202020204" pitchFamily="34" charset="0"/>
              </a:rPr>
              <a:t> item) {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获得上下文菜单的相关信息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 = (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item.getMenuInfo</a:t>
            </a:r>
            <a:r>
              <a:rPr lang="en-US" altLang="en-US" sz="1200" dirty="0">
                <a:latin typeface="Arial" panose="020B0604020202020204" pitchFamily="34" charset="0"/>
              </a:rPr>
              <a:t>();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对选项点击事件的回调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switch (</a:t>
            </a:r>
            <a:r>
              <a:rPr lang="en-US" altLang="en-US" sz="1200" dirty="0" err="1">
                <a:latin typeface="Arial" panose="020B0604020202020204" pitchFamily="34" charset="0"/>
              </a:rPr>
              <a:t>item.getItemId</a:t>
            </a:r>
            <a:r>
              <a:rPr lang="en-US" altLang="en-US" sz="1200" dirty="0">
                <a:latin typeface="Arial" panose="020B0604020202020204" pitchFamily="34" charset="0"/>
              </a:rPr>
              <a:t>()) {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case 0: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replyLetter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	case 1: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  		</a:t>
            </a:r>
            <a:r>
              <a:rPr lang="en-US" altLang="en-US" sz="1200" dirty="0" err="1">
                <a:latin typeface="Arial" panose="020B0604020202020204" pitchFamily="34" charset="0"/>
              </a:rPr>
              <a:t>deleteLetter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default: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  }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return </a:t>
            </a:r>
            <a:r>
              <a:rPr lang="en-US" altLang="en-US" sz="1200" dirty="0" err="1">
                <a:latin typeface="Arial" panose="020B0604020202020204" pitchFamily="34" charset="0"/>
              </a:rPr>
              <a:t>super.onContextItemSelected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(item);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}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9874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75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87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87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9880" name="文本框 1"/>
          <p:cNvSpPr txBox="1">
            <a:spLocks noChangeArrowheads="1"/>
          </p:cNvSpPr>
          <p:nvPr/>
        </p:nvSpPr>
        <p:spPr bwMode="auto">
          <a:xfrm>
            <a:off x="611725" y="1285891"/>
            <a:ext cx="5749925" cy="3609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当</a:t>
            </a:r>
            <a:r>
              <a:rPr lang="en-US" altLang="zh-CN" sz="1400" dirty="0"/>
              <a:t>Activity</a:t>
            </a:r>
            <a:r>
              <a:rPr lang="zh-CN" altLang="en-US" sz="1400" dirty="0"/>
              <a:t>在前台运行时，如果用户</a:t>
            </a:r>
            <a:r>
              <a:rPr lang="zh-CN" altLang="en-US" sz="1400" b="1" dirty="0"/>
              <a:t>按下手机上的</a:t>
            </a:r>
            <a:r>
              <a:rPr lang="en-US" altLang="zh-CN" sz="1400" b="1" dirty="0"/>
              <a:t>Menu</a:t>
            </a:r>
            <a:r>
              <a:rPr lang="zh-CN" altLang="en-US" sz="1400" b="1" dirty="0"/>
              <a:t>键</a:t>
            </a:r>
            <a:r>
              <a:rPr lang="zh-CN" altLang="en-US" sz="1400" dirty="0"/>
              <a:t>，此时就会在屏幕底端弹出相应的选项菜单。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这个功能需要开发人员编程来实现，如果在开发应用程序时没有实现该功能，那么程序运行时按下手机的</a:t>
            </a:r>
            <a:r>
              <a:rPr lang="en-US" altLang="zh-CN" sz="1400" dirty="0" err="1"/>
              <a:t>meun</a:t>
            </a:r>
            <a:r>
              <a:rPr lang="zh-CN" altLang="en-US" sz="1400" dirty="0"/>
              <a:t>键是不会起作用的。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对于携带图标的选项菜单，每次最多只能显示</a:t>
            </a:r>
            <a:r>
              <a:rPr lang="en-US" altLang="zh-CN" sz="1400" dirty="0"/>
              <a:t>6</a:t>
            </a:r>
            <a:r>
              <a:rPr lang="zh-CN" altLang="en-US" sz="1400" dirty="0"/>
              <a:t>个，当菜单选项多于</a:t>
            </a:r>
            <a:r>
              <a:rPr lang="en-US" altLang="zh-CN" sz="1400" dirty="0"/>
              <a:t>6</a:t>
            </a:r>
            <a:r>
              <a:rPr lang="zh-CN" altLang="en-US" sz="1400" dirty="0"/>
              <a:t>个时，将只显示前</a:t>
            </a:r>
            <a:r>
              <a:rPr lang="en-US" altLang="zh-CN" sz="1400" dirty="0"/>
              <a:t>5</a:t>
            </a:r>
            <a:r>
              <a:rPr lang="zh-CN" altLang="en-US" sz="1400" dirty="0"/>
              <a:t>个和一个扩展菜单选项，点击扩展菜单选项将会弹出其余的菜单项。</a:t>
            </a: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扩展菜单项中将不会显示图标，但是可以显示单选框和复选框。</a:t>
            </a:r>
            <a:endParaRPr lang="zh-CN" altLang="en-US" sz="1400" dirty="0"/>
          </a:p>
        </p:txBody>
      </p:sp>
      <p:pic>
        <p:nvPicPr>
          <p:cNvPr id="7988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7788"/>
            <a:ext cx="2428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192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23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92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2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1928" name="文本框 1"/>
          <p:cNvSpPr txBox="1">
            <a:spLocks noChangeArrowheads="1"/>
          </p:cNvSpPr>
          <p:nvPr/>
        </p:nvSpPr>
        <p:spPr bwMode="auto">
          <a:xfrm>
            <a:off x="981075" y="1481138"/>
            <a:ext cx="7188200" cy="20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使用步骤如下：</a:t>
            </a:r>
            <a:endParaRPr lang="zh-CN" altLang="en-US" sz="1400" dirty="0"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（1）在Activity中复写onCreateOptionsMenu(...)和onOptionsItemSelected(...)方法；</a:t>
            </a:r>
            <a:endParaRPr lang="zh-CN" altLang="en-US" sz="1400" dirty="0"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（2）在onCreateOptionsMenu(Menu menu)中添加菜单选项，有两种方式：a、调用menu.add(...)，b、从布局文件中添加，在res下新建menu文件夹，创建menu文件，填写相应的选项；</a:t>
            </a:r>
            <a:endParaRPr lang="zh-CN" altLang="en-US" sz="1400" dirty="0"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（3）在onOptionsItemSelected(...)通过设置菜单的id来实现菜单子项的监听。</a:t>
            </a:r>
            <a:endParaRPr lang="zh-CN" altLang="en-US" sz="1400" dirty="0"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397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97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5.4.3 下拉菜单（Spinner）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97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97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/>
          <p:cNvSpPr txBox="1">
            <a:spLocks noChangeArrowheads="1"/>
          </p:cNvSpPr>
          <p:nvPr/>
        </p:nvSpPr>
        <p:spPr bwMode="auto">
          <a:xfrm>
            <a:off x="349250" y="1211263"/>
            <a:ext cx="6238875" cy="1335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严格来讲</a:t>
            </a: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不算是一个菜单，但是其操作和表现形式具有菜单的行为。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的有效使用可以提高用户的体验。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当用户需要选择的时候，可以提供一个下拉列表将所有可选的项列出来，供用户选择。</a:t>
            </a:r>
            <a:endParaRPr lang="zh-CN" altLang="en-US" sz="14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977" name="文本框 99"/>
          <p:cNvSpPr txBox="1">
            <a:spLocks noChangeArrowheads="1"/>
          </p:cNvSpPr>
          <p:nvPr/>
        </p:nvSpPr>
        <p:spPr bwMode="auto">
          <a:xfrm>
            <a:off x="330671" y="2712751"/>
            <a:ext cx="6257453" cy="1671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使用步骤如下：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</a:rPr>
              <a:t>）获得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实例对象，在布局文件中获得或代码中均可；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</a:rPr>
              <a:t>）为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配置一个数据适配器（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ListAdapter</a:t>
            </a:r>
            <a:r>
              <a:rPr lang="zh-CN" altLang="en-US" sz="1400" dirty="0">
                <a:latin typeface="宋体" panose="02010600030101010101" pitchFamily="2" charset="-122"/>
              </a:rPr>
              <a:t>，后面小节有详细讲解）用来提供数据的显示的控制；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</a:rPr>
              <a:t>）监听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的数据点击事件。</a:t>
            </a:r>
            <a:endParaRPr lang="zh-CN" altLang="en-US" sz="1400" dirty="0"/>
          </a:p>
        </p:txBody>
      </p:sp>
      <p:pic>
        <p:nvPicPr>
          <p:cNvPr id="8397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60" y="1211263"/>
            <a:ext cx="2022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9" name="矩形 3"/>
          <p:cNvSpPr>
            <a:spLocks noChangeArrowheads="1"/>
          </p:cNvSpPr>
          <p:nvPr/>
        </p:nvSpPr>
        <p:spPr bwMode="auto">
          <a:xfrm>
            <a:off x="276922" y="4608625"/>
            <a:ext cx="7961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https://github.com/HBU/AndroidDemo/tree/master/chapter05/Spineer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601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1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5.5.1 常规Toast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020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Toast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02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6024" name="文本框 2"/>
          <p:cNvSpPr txBox="1">
            <a:spLocks noChangeArrowheads="1"/>
          </p:cNvSpPr>
          <p:nvPr/>
        </p:nvSpPr>
        <p:spPr bwMode="auto">
          <a:xfrm>
            <a:off x="827088" y="1058863"/>
            <a:ext cx="687387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Arial" panose="020B0604020202020204" pitchFamily="34" charset="0"/>
              </a:rPr>
              <a:t>       使用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的静态方法</a:t>
            </a:r>
            <a:r>
              <a:rPr lang="en-US" altLang="zh-CN" sz="1400">
                <a:latin typeface="Arial" panose="020B0604020202020204" pitchFamily="34" charset="0"/>
              </a:rPr>
              <a:t>makeToast</a:t>
            </a:r>
            <a:r>
              <a:rPr lang="zh-CN" altLang="en-US" sz="1400">
                <a:latin typeface="Arial" panose="020B0604020202020204" pitchFamily="34" charset="0"/>
              </a:rPr>
              <a:t>（</a:t>
            </a:r>
            <a:r>
              <a:rPr lang="en-US" altLang="zh-CN" sz="1400">
                <a:latin typeface="Arial" panose="020B0604020202020204" pitchFamily="34" charset="0"/>
              </a:rPr>
              <a:t>Context context</a:t>
            </a:r>
            <a:r>
              <a:rPr lang="zh-CN" altLang="en-US" sz="1400">
                <a:latin typeface="Arial" panose="020B0604020202020204" pitchFamily="34" charset="0"/>
              </a:rPr>
              <a:t>）即可创建一个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。</a:t>
            </a:r>
            <a:endParaRPr lang="zh-CN" altLang="en-US" sz="1400"/>
          </a:p>
        </p:txBody>
      </p:sp>
      <p:pic>
        <p:nvPicPr>
          <p:cNvPr id="86025" name="图片 30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9288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文本框 3"/>
          <p:cNvSpPr txBox="1">
            <a:spLocks noChangeArrowheads="1"/>
          </p:cNvSpPr>
          <p:nvPr/>
        </p:nvSpPr>
        <p:spPr bwMode="auto">
          <a:xfrm>
            <a:off x="3289301" y="1950294"/>
            <a:ext cx="5413375" cy="738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</a:t>
            </a:r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getApplicationContext</a:t>
            </a:r>
            <a:r>
              <a:rPr lang="en-US" altLang="en-US" sz="1400" dirty="0">
                <a:latin typeface="Arial" panose="020B0604020202020204" pitchFamily="34" charset="0"/>
              </a:rPr>
              <a:t>(), "</a:t>
            </a:r>
            <a:r>
              <a:rPr lang="en-US" altLang="en-US" sz="1400" dirty="0" err="1">
                <a:latin typeface="Arial" panose="020B0604020202020204" pitchFamily="34" charset="0"/>
              </a:rPr>
              <a:t>默认Toast样式</a:t>
            </a:r>
            <a:r>
              <a:rPr lang="en-US" altLang="en-US" sz="1400" dirty="0">
                <a:latin typeface="Arial" panose="020B0604020202020204" pitchFamily="34" charset="0"/>
              </a:rPr>
              <a:t>",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     </a:t>
            </a:r>
            <a:r>
              <a:rPr lang="en-US" altLang="en-US" sz="1400" dirty="0" err="1">
                <a:latin typeface="Arial" panose="020B0604020202020204" pitchFamily="34" charset="0"/>
              </a:rPr>
              <a:t>Toast.LENGTH_SHORT</a:t>
            </a:r>
            <a:r>
              <a:rPr lang="en-US" altLang="en-US" sz="1400" dirty="0">
                <a:latin typeface="Arial" panose="020B0604020202020204" pitchFamily="34" charset="0"/>
              </a:rPr>
              <a:t>).show();</a:t>
            </a:r>
            <a:endParaRPr lang="zh-CN" altLang="en-US" sz="1400" dirty="0"/>
          </a:p>
        </p:txBody>
      </p:sp>
      <p:sp>
        <p:nvSpPr>
          <p:cNvPr id="86027" name="矩形 1"/>
          <p:cNvSpPr>
            <a:spLocks noChangeArrowheads="1"/>
          </p:cNvSpPr>
          <p:nvPr/>
        </p:nvSpPr>
        <p:spPr bwMode="auto">
          <a:xfrm>
            <a:off x="835979" y="4547444"/>
            <a:ext cx="7426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https://github.com/HBU/AndroidDemo/tree/master/chapter05/ToastDemo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8066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067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5.5.2 自定义Toast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8068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5.5 Toast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069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8072" name="文本框 2"/>
          <p:cNvSpPr txBox="1">
            <a:spLocks noChangeArrowheads="1"/>
          </p:cNvSpPr>
          <p:nvPr/>
        </p:nvSpPr>
        <p:spPr bwMode="auto">
          <a:xfrm>
            <a:off x="899745" y="1485517"/>
            <a:ext cx="6873875" cy="2354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       系统默认的Toast只能设置文字和显示特定的时间，有时候往往不能满足应用的需求，但是系统同时提供了几个方法，使得开发者可以自行定义部分Toast的属性。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Toast的自定义可包含几个方面：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（1）Toast显示的位置；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（2）显示的View可从XML文件中渲染（context.getLayoutInfalut().infulre）；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（3）显示的时间长度（案例中没有示范，读者可以自行拓展）。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/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229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2298" name="矩形 1"/>
          <p:cNvSpPr>
            <a:spLocks noChangeArrowheads="1"/>
          </p:cNvSpPr>
          <p:nvPr/>
        </p:nvSpPr>
        <p:spPr bwMode="auto">
          <a:xfrm>
            <a:off x="174779" y="1381815"/>
            <a:ext cx="4032250" cy="2677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</a:t>
            </a:r>
            <a:r>
              <a:rPr lang="en-US" altLang="zh-CN" b="1" dirty="0">
                <a:solidFill>
                  <a:srgbClr val="002060"/>
                </a:solidFill>
              </a:rPr>
              <a:t>Android</a:t>
            </a:r>
            <a:r>
              <a:rPr lang="zh-CN" altLang="en-US" b="1" dirty="0">
                <a:solidFill>
                  <a:srgbClr val="002060"/>
                </a:solidFill>
              </a:rPr>
              <a:t>中所有控件的基类</a:t>
            </a:r>
            <a:endParaRPr lang="en-US" altLang="zh-CN" dirty="0"/>
          </a:p>
          <a:p>
            <a:endParaRPr lang="en-US" altLang="zh-CN" sz="1200" dirty="0"/>
          </a:p>
          <a:p>
            <a:r>
              <a:rPr lang="zh-CN" altLang="en-US" sz="1200" dirty="0"/>
              <a:t>不管是简单的</a:t>
            </a:r>
            <a:r>
              <a:rPr lang="en-US" altLang="zh-CN" sz="1200" dirty="0" err="1"/>
              <a:t>TextView</a:t>
            </a:r>
            <a:r>
              <a:rPr lang="zh-CN" altLang="en-US" sz="1200" dirty="0"/>
              <a:t>，</a:t>
            </a:r>
            <a:r>
              <a:rPr lang="en-US" altLang="zh-CN" sz="1200" dirty="0"/>
              <a:t>Button</a:t>
            </a:r>
            <a:endParaRPr lang="en-US" altLang="zh-CN" sz="1200" dirty="0"/>
          </a:p>
          <a:p>
            <a:r>
              <a:rPr lang="zh-CN" altLang="en-US" sz="1200" dirty="0"/>
              <a:t>还是复杂</a:t>
            </a:r>
            <a:r>
              <a:rPr lang="en-US" altLang="zh-CN" sz="1200" dirty="0" err="1"/>
              <a:t>LinearLayout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ListView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它们的共同基类都是</a:t>
            </a:r>
            <a:r>
              <a:rPr lang="en-US" altLang="zh-CN" sz="1200" dirty="0"/>
              <a:t>View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是界面层的控件的一种抽象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它代表了一个控件，除了</a:t>
            </a:r>
            <a:r>
              <a:rPr lang="en-US" altLang="zh-CN" sz="1200" dirty="0"/>
              <a:t>View</a:t>
            </a:r>
            <a:r>
              <a:rPr lang="zh-CN" altLang="en-US" sz="1200" dirty="0"/>
              <a:t>还有</a:t>
            </a:r>
            <a:r>
              <a:rPr lang="en-US" altLang="zh-CN" sz="1200" dirty="0" err="1"/>
              <a:t>ViewGroup</a:t>
            </a:r>
            <a:endParaRPr lang="zh-CN" altLang="en-US" sz="1200" dirty="0"/>
          </a:p>
        </p:txBody>
      </p:sp>
      <p:grpSp>
        <p:nvGrpSpPr>
          <p:cNvPr id="40" name="组合 39"/>
          <p:cNvGrpSpPr/>
          <p:nvPr/>
        </p:nvGrpSpPr>
        <p:grpSpPr>
          <a:xfrm>
            <a:off x="4283980" y="1381815"/>
            <a:ext cx="4608320" cy="2677656"/>
            <a:chOff x="4389025" y="1107798"/>
            <a:chExt cx="4642087" cy="3143836"/>
          </a:xfrm>
        </p:grpSpPr>
        <p:cxnSp>
          <p:nvCxnSpPr>
            <p:cNvPr id="34" name="直接连接符 33"/>
            <p:cNvCxnSpPr>
              <a:stCxn id="8" idx="0"/>
              <a:endCxn id="7" idx="2"/>
            </p:cNvCxnSpPr>
            <p:nvPr/>
          </p:nvCxnSpPr>
          <p:spPr>
            <a:xfrm flipH="1" flipV="1">
              <a:off x="7694601" y="2298751"/>
              <a:ext cx="870548" cy="559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>
              <a:off x="4389025" y="1107798"/>
              <a:ext cx="4642087" cy="3143836"/>
              <a:chOff x="4390085" y="976744"/>
              <a:chExt cx="4642087" cy="3143836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6084103" y="976744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View</a:t>
                </a:r>
                <a:endParaRPr lang="zh-CN" altLang="en-US" dirty="0"/>
              </a:p>
            </p:txBody>
          </p:sp>
          <p:sp>
            <p:nvSpPr>
              <p:cNvPr id="5" name="矩形: 圆角 4"/>
              <p:cNvSpPr/>
              <p:nvPr/>
            </p:nvSpPr>
            <p:spPr>
              <a:xfrm>
                <a:off x="6927779" y="2727452"/>
                <a:ext cx="1080075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EditText</a:t>
                </a:r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>
                <a:off x="5043077" y="1720083"/>
                <a:ext cx="1440100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ViewGroup</a:t>
                </a:r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>
                <a:off x="7047615" y="1714053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TextView</a:t>
                </a:r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8100245" y="2727452"/>
                <a:ext cx="931927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Button</a:t>
                </a:r>
                <a:endParaRPr lang="zh-CN" altLang="en-US" dirty="0"/>
              </a:p>
            </p:txBody>
          </p:sp>
          <p:sp>
            <p:nvSpPr>
              <p:cNvPr id="9" name="矩形: 圆角 8"/>
              <p:cNvSpPr/>
              <p:nvPr/>
            </p:nvSpPr>
            <p:spPr>
              <a:xfrm>
                <a:off x="5872230" y="2727452"/>
                <a:ext cx="931926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Layout</a:t>
                </a:r>
                <a:endParaRPr lang="zh-CN" altLang="en-US" dirty="0"/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4390085" y="2727452"/>
                <a:ext cx="1440099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视图容器类</a:t>
                </a:r>
                <a:endParaRPr lang="zh-CN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4454913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GridView</a:t>
                </a:r>
                <a:endParaRPr lang="zh-CN" altLang="en-US" dirty="0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835131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ListView</a:t>
                </a:r>
                <a:endParaRPr lang="zh-CN" altLang="en-US" dirty="0"/>
              </a:p>
            </p:txBody>
          </p:sp>
          <p:cxnSp>
            <p:nvCxnSpPr>
              <p:cNvPr id="14" name="直接连接符 13"/>
              <p:cNvCxnSpPr>
                <a:stCxn id="4" idx="2"/>
                <a:endCxn id="6" idx="0"/>
              </p:cNvCxnSpPr>
              <p:nvPr/>
            </p:nvCxnSpPr>
            <p:spPr>
              <a:xfrm flipH="1">
                <a:off x="5763127" y="1430388"/>
                <a:ext cx="969022" cy="2896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7" idx="0"/>
                <a:endCxn id="4" idx="2"/>
              </p:cNvCxnSpPr>
              <p:nvPr/>
            </p:nvCxnSpPr>
            <p:spPr>
              <a:xfrm flipH="1" flipV="1">
                <a:off x="6732149" y="1430388"/>
                <a:ext cx="963512" cy="283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0" idx="0"/>
                <a:endCxn id="6" idx="2"/>
              </p:cNvCxnSpPr>
              <p:nvPr/>
            </p:nvCxnSpPr>
            <p:spPr>
              <a:xfrm flipV="1">
                <a:off x="5110135" y="2173727"/>
                <a:ext cx="652992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9" idx="0"/>
                <a:endCxn id="6" idx="2"/>
              </p:cNvCxnSpPr>
              <p:nvPr/>
            </p:nvCxnSpPr>
            <p:spPr>
              <a:xfrm flipH="1" flipV="1">
                <a:off x="5763127" y="2173727"/>
                <a:ext cx="575066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5" idx="0"/>
                <a:endCxn id="7" idx="2"/>
              </p:cNvCxnSpPr>
              <p:nvPr/>
            </p:nvCxnSpPr>
            <p:spPr>
              <a:xfrm flipV="1">
                <a:off x="7467817" y="2167697"/>
                <a:ext cx="227844" cy="5597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>
                <a:stCxn id="11" idx="0"/>
                <a:endCxn id="10" idx="2"/>
              </p:cNvCxnSpPr>
              <p:nvPr/>
            </p:nvCxnSpPr>
            <p:spPr>
              <a:xfrm flipV="1">
                <a:off x="5102959" y="3181096"/>
                <a:ext cx="7176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>
                <a:stCxn id="12" idx="0"/>
                <a:endCxn id="10" idx="2"/>
              </p:cNvCxnSpPr>
              <p:nvPr/>
            </p:nvCxnSpPr>
            <p:spPr>
              <a:xfrm flipH="1" flipV="1">
                <a:off x="5110135" y="3181096"/>
                <a:ext cx="1373042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0114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115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116" name="TextBox 108"/>
          <p:cNvSpPr txBox="1">
            <a:spLocks noChangeArrowheads="1"/>
          </p:cNvSpPr>
          <p:nvPr/>
        </p:nvSpPr>
        <p:spPr bwMode="auto">
          <a:xfrm>
            <a:off x="568325" y="244475"/>
            <a:ext cx="18669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011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0360" name="文本框 2"/>
          <p:cNvSpPr txBox="1"/>
          <p:nvPr/>
        </p:nvSpPr>
        <p:spPr>
          <a:xfrm>
            <a:off x="568325" y="900113"/>
            <a:ext cx="4435475" cy="3189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Notification</a:t>
            </a:r>
            <a:r>
              <a:rPr lang="zh-CN" altLang="en-US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：通知</a:t>
            </a:r>
            <a:endParaRPr lang="zh-CN" altLang="en-US" sz="2400" b="1" noProof="1">
              <a:solidFill>
                <a:schemeClr val="bg2"/>
              </a:solidFill>
              <a:highlight>
                <a:srgbClr val="000080"/>
              </a:highlight>
              <a:sym typeface="+mn-ea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显示在</a:t>
            </a:r>
            <a:r>
              <a:rPr lang="en-US" altLang="zh-CN" sz="1400" noProof="1">
                <a:sym typeface="+mn-ea"/>
              </a:rPr>
              <a:t>Android</a:t>
            </a:r>
            <a:r>
              <a:rPr lang="zh-CN" altLang="en-US" sz="1400" noProof="1">
                <a:sym typeface="+mn-ea"/>
              </a:rPr>
              <a:t>系统通知栏上，提高应用的交互性，带来良好的用户感受。</a:t>
            </a: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</a:t>
            </a:r>
            <a:r>
              <a:rPr lang="zh-CN" altLang="en-US" sz="1400" u="sng" noProof="1">
                <a:sym typeface="+mn-ea"/>
              </a:rPr>
              <a:t>类的实例</a:t>
            </a:r>
            <a:r>
              <a:rPr lang="zh-CN" altLang="en-US" sz="1400" noProof="1">
                <a:sym typeface="+mn-ea"/>
              </a:rPr>
              <a:t>表示在通知栏显示的一个通知，该通知内容包括该通知的</a:t>
            </a:r>
            <a:r>
              <a:rPr lang="en-US" altLang="zh-CN" sz="1400" noProof="1">
                <a:sym typeface="+mn-ea"/>
              </a:rPr>
              <a:t>ID</a:t>
            </a:r>
            <a:r>
              <a:rPr lang="zh-CN" altLang="en-US" sz="1400" noProof="1">
                <a:sym typeface="+mn-ea"/>
              </a:rPr>
              <a:t>、时间、内容、标题、图标等。</a:t>
            </a: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NotificationManager</a:t>
            </a:r>
            <a:r>
              <a:rPr lang="zh-CN" altLang="en-US" sz="1400" u="sng" noProof="1">
                <a:sym typeface="+mn-ea"/>
              </a:rPr>
              <a:t>实例</a:t>
            </a:r>
            <a:r>
              <a:rPr lang="zh-CN" altLang="en-US" sz="1400" noProof="1">
                <a:sym typeface="+mn-ea"/>
              </a:rPr>
              <a:t>用来将该通知发送到系统的通知栏上。</a:t>
            </a:r>
            <a:endParaRPr lang="zh-CN" altLang="en-US" sz="1400" noProof="1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0121" name="矩形 1"/>
          <p:cNvSpPr>
            <a:spLocks noChangeArrowheads="1"/>
          </p:cNvSpPr>
          <p:nvPr/>
        </p:nvSpPr>
        <p:spPr bwMode="auto">
          <a:xfrm>
            <a:off x="503503" y="4561385"/>
            <a:ext cx="7326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https://github.com/HBU/AndroidDemo/tree/master/chapter05/Notification</a:t>
            </a:r>
            <a:endParaRPr lang="zh-CN" altLang="en-US" sz="1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5879" y="900113"/>
            <a:ext cx="2824171" cy="318313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216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163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164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3717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5.6.1 </a:t>
            </a:r>
            <a:r>
              <a:rPr lang="en-US" altLang="en-US" sz="18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常规Notification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16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92168" name="文本框 2"/>
          <p:cNvSpPr txBox="1">
            <a:spLocks noChangeArrowheads="1"/>
          </p:cNvSpPr>
          <p:nvPr/>
        </p:nvSpPr>
        <p:spPr bwMode="auto">
          <a:xfrm>
            <a:off x="438189" y="699620"/>
            <a:ext cx="6635504" cy="134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步骤：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（1）获得NotificationManager实例对象。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（2）创建通知栏上要显示的实例对象Notification。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（3）使用NotificationManger实例对象将通知对象发到通知栏上。</a:t>
            </a: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2321235"/>
            <a:ext cx="6635504" cy="258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60" y="1297698"/>
            <a:ext cx="2078744" cy="360957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3097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Notification.InboxStyle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421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888" y="843630"/>
            <a:ext cx="2783484" cy="3384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1717007"/>
            <a:ext cx="5614091" cy="25108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7"/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26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6135" y="843630"/>
            <a:ext cx="2246368" cy="3972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0" y="1495532"/>
            <a:ext cx="6212385" cy="176306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3730" y="24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Notification.BigPictureStyle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custDataLst>
      <p:tags r:id="rId3"/>
    </p:custData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1866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035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8" y="704850"/>
            <a:ext cx="2407488" cy="4349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15" y="698461"/>
            <a:ext cx="2517844" cy="4349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05" y="678825"/>
            <a:ext cx="2800198" cy="436947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矩形 17"/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2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29083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列表ListView</a:t>
            </a:r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240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2406" name="文本框 1"/>
          <p:cNvSpPr txBox="1">
            <a:spLocks noChangeArrowheads="1"/>
          </p:cNvSpPr>
          <p:nvPr/>
        </p:nvSpPr>
        <p:spPr bwMode="auto">
          <a:xfrm>
            <a:off x="433802" y="797719"/>
            <a:ext cx="7637463" cy="840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ListView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和所要展示的内容之间需要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Adapter(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适配器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来实现</a:t>
            </a:r>
            <a:endParaRPr lang="zh-CN" altLang="en-US" sz="2000" dirty="0">
              <a:solidFill>
                <a:schemeClr val="bg2"/>
              </a:solidFill>
              <a:highlight>
                <a:srgbClr val="000080"/>
              </a:highlight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是一个桥梁，对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</a:rPr>
              <a:t>的数据进行管理，根据数据来源不同，所使用的</a:t>
            </a: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不同。</a:t>
            </a:r>
            <a:endParaRPr lang="zh-CN" altLang="en-US" sz="1400" dirty="0"/>
          </a:p>
        </p:txBody>
      </p:sp>
      <p:graphicFrame>
        <p:nvGraphicFramePr>
          <p:cNvPr id="102407" name="Picture 110"/>
          <p:cNvGraphicFramePr>
            <a:graphicFrameLocks noChangeAspect="1"/>
          </p:cNvGraphicFramePr>
          <p:nvPr/>
        </p:nvGraphicFramePr>
        <p:xfrm>
          <a:off x="433802" y="2055019"/>
          <a:ext cx="510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6" name="" r:id="rId1" imgW="8572500" imgH="3352800" progId="Visio.Drawing.11">
                  <p:embed/>
                </p:oleObj>
              </mc:Choice>
              <mc:Fallback>
                <p:oleObj name="" r:id="rId1" imgW="8572500" imgH="3352800" progId="Visio.Drawing.11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02" y="2055019"/>
                        <a:ext cx="510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"/>
          <p:cNvSpPr txBox="1">
            <a:spLocks noChangeArrowheads="1"/>
          </p:cNvSpPr>
          <p:nvPr/>
        </p:nvSpPr>
        <p:spPr bwMode="auto">
          <a:xfrm>
            <a:off x="2020888" y="4345781"/>
            <a:ext cx="2662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数据源、</a:t>
            </a:r>
            <a:r>
              <a:rPr lang="en-US" altLang="zh-CN" sz="1200" dirty="0"/>
              <a:t>Adapter</a:t>
            </a:r>
            <a:r>
              <a:rPr lang="zh-CN" altLang="en-US" sz="1200" dirty="0"/>
              <a:t>和列表之间的关系图</a:t>
            </a:r>
            <a:endParaRPr lang="zh-CN" altLang="en-US" sz="1200" dirty="0"/>
          </a:p>
        </p:txBody>
      </p:sp>
      <p:pic>
        <p:nvPicPr>
          <p:cNvPr id="102409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1983581"/>
            <a:ext cx="18303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矩形 3"/>
          <p:cNvSpPr>
            <a:spLocks noChangeArrowheads="1"/>
          </p:cNvSpPr>
          <p:nvPr/>
        </p:nvSpPr>
        <p:spPr bwMode="auto">
          <a:xfrm>
            <a:off x="107950" y="4852988"/>
            <a:ext cx="7637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https://github.com/HBU/AndroidDemo/tree/master/chapter05/ListViewTest</a:t>
            </a:r>
            <a:endParaRPr lang="zh-CN" altLang="en-US" sz="1000" dirty="0"/>
          </a:p>
        </p:txBody>
      </p:sp>
    </p:spTree>
    <p:custDataLst>
      <p:tags r:id="rId4"/>
    </p:custDataLst>
  </p:cSld>
  <p:clrMapOvr>
    <a:masterClrMapping/>
  </p:clrMapOvr>
  <p:transition spd="slow" advTm="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3501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en-US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445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1928" y="244475"/>
            <a:ext cx="2828073" cy="4747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65" y="2888699"/>
            <a:ext cx="2770149" cy="2084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617140"/>
            <a:ext cx="5112355" cy="400398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7"/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54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080" y="398463"/>
            <a:ext cx="2194581" cy="4484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85" y="604838"/>
            <a:ext cx="3001091" cy="3363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85" y="4011850"/>
            <a:ext cx="4112556" cy="86612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Tm="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40" y="730369"/>
            <a:ext cx="2027548" cy="4083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739663"/>
            <a:ext cx="6182637" cy="40995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/>
          <p:cNvSpPr>
            <a:spLocks noChangeArrowheads="1"/>
          </p:cNvSpPr>
          <p:nvPr/>
        </p:nvSpPr>
        <p:spPr bwMode="auto">
          <a:xfrm>
            <a:off x="611188" y="1058863"/>
            <a:ext cx="143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RecyclerView</a:t>
            </a:r>
            <a:endParaRPr lang="zh-CN" altLang="en-US"/>
          </a:p>
        </p:txBody>
      </p:sp>
      <p:pic>
        <p:nvPicPr>
          <p:cNvPr id="11264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71525"/>
            <a:ext cx="255111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14338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5.1.2 TextView和EditText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0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9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4341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4344" name="文本框 99"/>
          <p:cNvSpPr txBox="1">
            <a:spLocks noChangeArrowheads="1"/>
          </p:cNvSpPr>
          <p:nvPr/>
        </p:nvSpPr>
        <p:spPr bwMode="auto">
          <a:xfrm>
            <a:off x="827088" y="1603375"/>
            <a:ext cx="3900487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功能：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TextView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显示文本信息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EditText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编辑输入文本信息。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使用：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通过在</a:t>
            </a:r>
            <a:r>
              <a:rPr lang="en-US" altLang="zh-CN" sz="1400" dirty="0">
                <a:latin typeface="Times New Roman" panose="02020603050405020304" pitchFamily="18" charset="0"/>
              </a:rPr>
              <a:t>XML</a:t>
            </a:r>
            <a:r>
              <a:rPr lang="zh-CN" altLang="en-US" sz="1400" dirty="0">
                <a:latin typeface="宋体" panose="02010600030101010101" pitchFamily="2" charset="-122"/>
              </a:rPr>
              <a:t>文件中设置相应的属性。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     也可以在设计器中设置属性。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400" dirty="0">
              <a:latin typeface="宋体" panose="02010600030101010101" pitchFamily="2" charset="-122"/>
            </a:endParaRPr>
          </a:p>
        </p:txBody>
      </p:sp>
      <p:sp>
        <p:nvSpPr>
          <p:cNvPr id="14346" name="矩形 1"/>
          <p:cNvSpPr>
            <a:spLocks noChangeArrowheads="1"/>
          </p:cNvSpPr>
          <p:nvPr/>
        </p:nvSpPr>
        <p:spPr bwMode="auto">
          <a:xfrm>
            <a:off x="808405" y="3892550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宋体" panose="02010600030101010101" pitchFamily="2" charset="-122"/>
              </a:rPr>
              <a:t>源代码：</a:t>
            </a:r>
            <a:r>
              <a:rPr lang="en-US" altLang="zh-CN" sz="1100" dirty="0">
                <a:latin typeface="宋体" panose="02010600030101010101" pitchFamily="2" charset="-122"/>
              </a:rPr>
              <a:t>https://github.com/HBU/AndroidDemo/tree/master/chapter05/Login</a:t>
            </a:r>
            <a:endParaRPr lang="zh-CN" altLang="en-US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110" y="699620"/>
            <a:ext cx="2085306" cy="4146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7"/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TextBox 108"/>
          <p:cNvSpPr txBox="1">
            <a:spLocks noChangeArrowheads="1"/>
          </p:cNvSpPr>
          <p:nvPr/>
        </p:nvSpPr>
        <p:spPr bwMode="auto">
          <a:xfrm>
            <a:off x="566738" y="238125"/>
            <a:ext cx="18272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 AppWidget</a:t>
            </a:r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366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13670" name="文本框 1"/>
          <p:cNvSpPr txBox="1">
            <a:spLocks noChangeArrowheads="1"/>
          </p:cNvSpPr>
          <p:nvPr/>
        </p:nvSpPr>
        <p:spPr bwMode="auto">
          <a:xfrm>
            <a:off x="436648" y="792945"/>
            <a:ext cx="7496175" cy="378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AppWidget</a:t>
            </a:r>
            <a:r>
              <a:rPr lang="zh-CN" altLang="en-US" sz="1400" dirty="0"/>
              <a:t>中文称</a:t>
            </a:r>
            <a:r>
              <a:rPr lang="zh-CN" altLang="en-US" sz="1400" b="1" dirty="0">
                <a:solidFill>
                  <a:srgbClr val="FF0000"/>
                </a:solidFill>
              </a:rPr>
              <a:t>窗口小部件</a:t>
            </a:r>
            <a:r>
              <a:rPr lang="zh-CN" altLang="en-US" sz="1400" dirty="0"/>
              <a:t>，是运行在桌面上的部件，属于</a:t>
            </a:r>
            <a:r>
              <a:rPr lang="en-US" altLang="zh-CN" sz="1400" dirty="0"/>
              <a:t>Android</a:t>
            </a:r>
            <a:r>
              <a:rPr lang="zh-CN" altLang="en-US" sz="1400" dirty="0"/>
              <a:t>系统的一大特色。</a:t>
            </a:r>
            <a:endParaRPr lang="zh-CN" altLang="en-US" sz="1400" dirty="0"/>
          </a:p>
        </p:txBody>
      </p:sp>
      <p:pic>
        <p:nvPicPr>
          <p:cNvPr id="11367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5" y="1323354"/>
            <a:ext cx="1944135" cy="343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矩形 3"/>
          <p:cNvSpPr>
            <a:spLocks noChangeArrowheads="1"/>
          </p:cNvSpPr>
          <p:nvPr/>
        </p:nvSpPr>
        <p:spPr bwMode="auto">
          <a:xfrm>
            <a:off x="755650" y="4711700"/>
            <a:ext cx="821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https://github.com/HBU/AndroidDemo/tree/master/chapter05/AppWidgetExample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79" y="1329130"/>
            <a:ext cx="1944135" cy="343285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 advTm="0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/>
          <p:cNvSpPr txBox="1">
            <a:spLocks noChangeArrowheads="1"/>
          </p:cNvSpPr>
          <p:nvPr/>
        </p:nvSpPr>
        <p:spPr bwMode="auto">
          <a:xfrm>
            <a:off x="539720" y="19558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作业：制作一个简单计算器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7762" name="矩形 1"/>
          <p:cNvSpPr>
            <a:spLocks noChangeArrowheads="1"/>
          </p:cNvSpPr>
          <p:nvPr/>
        </p:nvSpPr>
        <p:spPr bwMode="auto">
          <a:xfrm>
            <a:off x="611725" y="4445774"/>
            <a:ext cx="775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https://github.com/HBU/AndroidDemo/tree/master/chapter05/CalculatorDemo</a:t>
            </a:r>
            <a:endParaRPr lang="zh-CN" altLang="en-US" dirty="0"/>
          </a:p>
        </p:txBody>
      </p:sp>
      <p:pic>
        <p:nvPicPr>
          <p:cNvPr id="11776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85" y="843630"/>
            <a:ext cx="21732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40" y="818781"/>
            <a:ext cx="2232155" cy="3585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1725" y="4717408"/>
            <a:ext cx="806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https://github.com/HBU/AndroidLearning/tree/master/MyCalculator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>
            <a:spLocks noChangeArrowheads="1"/>
          </p:cNvSpPr>
          <p:nvPr/>
        </p:nvSpPr>
        <p:spPr bwMode="auto">
          <a:xfrm rot="-240000">
            <a:off x="3871913" y="2230438"/>
            <a:ext cx="321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638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6390" name="文本框 2"/>
          <p:cNvSpPr txBox="1">
            <a:spLocks noChangeArrowheads="1"/>
          </p:cNvSpPr>
          <p:nvPr/>
        </p:nvSpPr>
        <p:spPr bwMode="auto">
          <a:xfrm>
            <a:off x="529108" y="1275660"/>
            <a:ext cx="8502650" cy="2794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id</a:t>
            </a:r>
            <a:r>
              <a:rPr lang="en-US" altLang="zh-CN" sz="1400" b="1" dirty="0">
                <a:latin typeface="宋体" panose="02010600030101010101" pitchFamily="2" charset="-122"/>
              </a:rPr>
              <a:t>="@+id/textView1"		</a:t>
            </a:r>
            <a:r>
              <a:rPr lang="zh-CN" altLang="en-US" sz="1400" b="1" dirty="0">
                <a:latin typeface="宋体" panose="02010600030101010101" pitchFamily="2" charset="-122"/>
              </a:rPr>
              <a:t>控件的</a:t>
            </a:r>
            <a:r>
              <a:rPr lang="en-US" altLang="zh-CN" sz="1400" b="1" dirty="0">
                <a:latin typeface="宋体" panose="02010600030101010101" pitchFamily="2" charset="-122"/>
              </a:rPr>
              <a:t>id</a:t>
            </a:r>
            <a:r>
              <a:rPr lang="zh-CN" altLang="en-US" sz="1400" b="1" dirty="0">
                <a:latin typeface="宋体" panose="02010600030101010101" pitchFamily="2" charset="-122"/>
              </a:rPr>
              <a:t>，在布局文件中或者代码中被引用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layout_height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控件的高度；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为其包含内容的高度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layout_width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控件的宽度；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为其包含内容的宽度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1400" b="1" dirty="0">
                <a:latin typeface="宋体" panose="02010600030101010101" pitchFamily="2" charset="-122"/>
              </a:rPr>
              <a:t>="@string/signin" 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显示的内容：string.xml文件中name=signin的文本。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>
                <a:latin typeface="宋体" panose="02010600030101010101" pitchFamily="2" charset="-122"/>
              </a:rPr>
              <a:t>				</a:t>
            </a:r>
            <a:r>
              <a:rPr lang="zh-CN" altLang="en-US" sz="1400" b="1" dirty="0">
                <a:latin typeface="宋体" panose="02010600030101010101" pitchFamily="2" charset="-122"/>
              </a:rPr>
              <a:t>可以直接写文字，不推荐。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textColor</a:t>
            </a:r>
            <a:r>
              <a:rPr lang="zh-CN" altLang="en-US" sz="1400" b="1" dirty="0">
                <a:latin typeface="宋体" panose="02010600030101010101" pitchFamily="2" charset="-122"/>
              </a:rPr>
              <a:t>="#7089c0"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设置文本的颜色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textSize</a:t>
            </a:r>
            <a:r>
              <a:rPr lang="zh-CN" altLang="en-US" sz="1400" b="1" dirty="0">
                <a:latin typeface="宋体" panose="02010600030101010101" pitchFamily="2" charset="-122"/>
              </a:rPr>
              <a:t>="18sp"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设置文本的大小</a:t>
            </a:r>
            <a:endParaRPr lang="zh-CN" altLang="en-US" sz="1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gravity</a:t>
            </a:r>
            <a:r>
              <a:rPr lang="zh-CN" altLang="en-US" sz="1400" b="1" dirty="0">
                <a:latin typeface="宋体" panose="02010600030101010101" pitchFamily="2" charset="-122"/>
              </a:rPr>
              <a:t>="center_vertical"</a:t>
            </a:r>
            <a:r>
              <a:rPr lang="en-US" altLang="zh-CN" sz="1400" b="1" dirty="0">
                <a:latin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设置文本纵向居中</a:t>
            </a:r>
            <a:endParaRPr lang="zh-CN" altLang="en-US" sz="1400" b="1" dirty="0">
              <a:latin typeface="宋体" panose="02010600030101010101" pitchFamily="2" charset="-122"/>
            </a:endParaRPr>
          </a:p>
        </p:txBody>
      </p:sp>
      <p:sp>
        <p:nvSpPr>
          <p:cNvPr id="16391" name="文本框 6"/>
          <p:cNvSpPr txBox="1">
            <a:spLocks noChangeArrowheads="1"/>
          </p:cNvSpPr>
          <p:nvPr/>
        </p:nvSpPr>
        <p:spPr bwMode="auto">
          <a:xfrm>
            <a:off x="468313" y="732297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zh-CN" altLang="en-US" b="1">
                <a:latin typeface="宋体" panose="02010600030101010101" pitchFamily="2" charset="-122"/>
              </a:rPr>
              <a:t>TextView常用属性：</a:t>
            </a:r>
            <a:endParaRPr lang="zh-CN" altLang="en-US" b="1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7"/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8437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8440" name="文本框 6"/>
          <p:cNvSpPr txBox="1">
            <a:spLocks noChangeArrowheads="1"/>
          </p:cNvSpPr>
          <p:nvPr/>
        </p:nvSpPr>
        <p:spPr bwMode="auto">
          <a:xfrm>
            <a:off x="683730" y="965200"/>
            <a:ext cx="7283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EditText属性的大部分设置与TextView一样，不同属性如下: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sp>
        <p:nvSpPr>
          <p:cNvPr id="18441" name="文本框 99"/>
          <p:cNvSpPr txBox="1">
            <a:spLocks noChangeArrowheads="1"/>
          </p:cNvSpPr>
          <p:nvPr/>
        </p:nvSpPr>
        <p:spPr bwMode="auto">
          <a:xfrm>
            <a:off x="755735" y="1686240"/>
            <a:ext cx="7373938" cy="230663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hint</a:t>
            </a:r>
            <a:r>
              <a:rPr lang="en-US" altLang="zh-CN" sz="1200" b="1" dirty="0">
                <a:latin typeface="宋体" panose="02010600030101010101" pitchFamily="2" charset="-122"/>
              </a:rPr>
              <a:t>="@string/name"</a:t>
            </a:r>
            <a:endParaRPr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表示在输入之前的提示，当</a:t>
            </a:r>
            <a:r>
              <a:rPr lang="en-US" altLang="zh-CN" sz="1200" b="1" dirty="0" err="1">
                <a:latin typeface="宋体" panose="02010600030101010101" pitchFamily="2" charset="-122"/>
              </a:rPr>
              <a:t>EditText</a:t>
            </a:r>
            <a:r>
              <a:rPr lang="zh-CN" altLang="en-US" sz="1200" b="1" dirty="0">
                <a:latin typeface="宋体" panose="02010600030101010101" pitchFamily="2" charset="-122"/>
              </a:rPr>
              <a:t>获得输入焦点并输入文字时，该文本自动消失，起提示的作用；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singleLine</a:t>
            </a:r>
            <a:r>
              <a:rPr lang="en-US" altLang="zh-CN" sz="1200" b="1" dirty="0">
                <a:latin typeface="宋体" panose="02010600030101010101" pitchFamily="2" charset="-122"/>
              </a:rPr>
              <a:t>="true"</a:t>
            </a:r>
            <a:endParaRPr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表示该文本输入框不可换行输入，只能在一行内输入文本；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password</a:t>
            </a:r>
            <a:r>
              <a:rPr lang="en-US" altLang="zh-CN" sz="1200" b="1" dirty="0">
                <a:latin typeface="宋体" panose="02010600030101010101" pitchFamily="2" charset="-122"/>
              </a:rPr>
              <a:t>="true"</a:t>
            </a:r>
            <a:endParaRPr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表示该文本输入框是用来输入密码的，输入的文本会自动装换为“</a:t>
            </a:r>
            <a:r>
              <a:rPr lang="en-US" altLang="zh-CN" sz="1200" b="1" dirty="0">
                <a:latin typeface="宋体" panose="02010600030101010101" pitchFamily="2" charset="-122"/>
              </a:rPr>
              <a:t>·”</a:t>
            </a:r>
            <a:r>
              <a:rPr lang="zh-CN" altLang="en-US" sz="1200" b="1" dirty="0">
                <a:latin typeface="宋体" panose="02010600030101010101" pitchFamily="2" charset="-122"/>
              </a:rPr>
              <a:t>，起到隐藏用户密码的作用。</a:t>
            </a:r>
            <a:endParaRPr lang="zh-CN" altLang="en-US" sz="1200" b="1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6"/>
          <p:cNvGrpSpPr/>
          <p:nvPr/>
        </p:nvGrpSpPr>
        <p:grpSpPr bwMode="auto">
          <a:xfrm>
            <a:off x="280143" y="711339"/>
            <a:ext cx="8093921" cy="707886"/>
            <a:chOff x="2434322" y="1286718"/>
            <a:chExt cx="7682286" cy="717723"/>
          </a:xfrm>
        </p:grpSpPr>
        <p:sp>
          <p:nvSpPr>
            <p:cNvPr id="20482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3" name="矩形 18"/>
            <p:cNvSpPr>
              <a:spLocks noChangeArrowheads="1"/>
            </p:cNvSpPr>
            <p:nvPr/>
          </p:nvSpPr>
          <p:spPr bwMode="auto">
            <a:xfrm>
              <a:off x="2434322" y="1286718"/>
              <a:ext cx="3698240" cy="341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484" name="TextBox 108"/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0485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0488" name="文本框 6"/>
          <p:cNvSpPr txBox="1">
            <a:spLocks noChangeArrowheads="1"/>
          </p:cNvSpPr>
          <p:nvPr/>
        </p:nvSpPr>
        <p:spPr bwMode="auto">
          <a:xfrm>
            <a:off x="280142" y="1054189"/>
            <a:ext cx="5710705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</a:rPr>
              <a:t>与TextView设置类似，区别在于</a:t>
            </a:r>
            <a:r>
              <a:rPr lang="zh-CN" altLang="en-US" sz="1400" b="1">
                <a:latin typeface="宋体" panose="02010600030101010101" pitchFamily="2" charset="-122"/>
              </a:rPr>
              <a:t>Button可以有按键的效果和事件的监听。</a:t>
            </a:r>
            <a:endParaRPr lang="zh-CN" altLang="en-US" sz="1400" b="1">
              <a:latin typeface="宋体" panose="02010600030101010101" pitchFamily="2" charset="-122"/>
            </a:endParaRPr>
          </a:p>
        </p:txBody>
      </p:sp>
      <p:sp>
        <p:nvSpPr>
          <p:cNvPr id="20489" name="文本框 99"/>
          <p:cNvSpPr txBox="1">
            <a:spLocks noChangeArrowheads="1"/>
          </p:cNvSpPr>
          <p:nvPr/>
        </p:nvSpPr>
        <p:spPr bwMode="auto">
          <a:xfrm>
            <a:off x="280142" y="1543545"/>
            <a:ext cx="5591865" cy="24003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sz="1200" dirty="0">
                <a:latin typeface="宋体" panose="02010600030101010101" pitchFamily="2" charset="-122"/>
              </a:rPr>
              <a:t>&lt;Button 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</a:t>
            </a:r>
            <a:r>
              <a:rPr lang="zh-CN" altLang="en-US" sz="1200" b="1" dirty="0">
                <a:latin typeface="宋体" panose="02010600030101010101" pitchFamily="2" charset="-122"/>
              </a:rPr>
              <a:t>android:layout_height="40dip" 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b="1" dirty="0">
                <a:latin typeface="宋体" panose="02010600030101010101" pitchFamily="2" charset="-122"/>
              </a:rPr>
              <a:t>		android:layout_width="wrap_content"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android:minWidth="100dip"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android:background="@drawable/button"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android:text="@string/login"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android:textColor="#fff"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android:textSize="18sp"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android:id="@+id/login"</a:t>
            </a: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android:layout_below="@+id/password"</a:t>
            </a:r>
            <a:endParaRPr lang="zh-CN" altLang="en-US" sz="120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  <a:endParaRPr lang="zh-CN" altLang="en-US" sz="1200" b="1" dirty="0">
              <a:solidFill>
                <a:srgbClr val="FF0000"/>
              </a:solidFill>
              <a:highlight>
                <a:srgbClr val="FFFF00"/>
              </a:highlight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       /&gt;</a:t>
            </a:r>
            <a:endParaRPr lang="zh-CN" altLang="en-US" sz="1200" dirty="0">
              <a:latin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7049" y="711339"/>
            <a:ext cx="2085306" cy="4146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16"/>
          <p:cNvGrpSpPr/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2530" name="矩形 17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1" name="矩形 18"/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532" name="TextBox 108"/>
          <p:cNvSpPr txBox="1">
            <a:spLocks noChangeArrowheads="1"/>
          </p:cNvSpPr>
          <p:nvPr/>
        </p:nvSpPr>
        <p:spPr bwMode="auto">
          <a:xfrm>
            <a:off x="576263" y="244475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2533" name="组合 29"/>
          <p:cNvGrpSpPr/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/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2536" name="文本框 99"/>
          <p:cNvSpPr txBox="1">
            <a:spLocks noChangeArrowheads="1"/>
          </p:cNvSpPr>
          <p:nvPr/>
        </p:nvSpPr>
        <p:spPr bwMode="auto">
          <a:xfrm>
            <a:off x="695325" y="1171828"/>
            <a:ext cx="7621587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  <a:endParaRPr lang="zh-CN" altLang="en-US" sz="1400" dirty="0">
              <a:highlight>
                <a:srgbClr val="FFFF00"/>
              </a:highlight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该属性需要在源代码中设置一个onLoginClick方法，作为该Button的点击监听方法：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7861" y="2052364"/>
            <a:ext cx="7416514" cy="1600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onLoginClick</a:t>
            </a:r>
            <a:r>
              <a:rPr lang="en-US" altLang="zh-CN" sz="1400" dirty="0"/>
              <a:t>(View v) {</a:t>
            </a:r>
            <a:endParaRPr lang="en-US" altLang="zh-CN" sz="1400" dirty="0"/>
          </a:p>
          <a:p>
            <a:r>
              <a:rPr lang="en-US" altLang="zh-CN" sz="1400" dirty="0"/>
              <a:t>      if(</a:t>
            </a:r>
            <a:r>
              <a:rPr lang="en-US" altLang="zh-CN" sz="1400" dirty="0" err="1"/>
              <a:t>TextUtils.isEmpty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name.getText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toString</a:t>
            </a:r>
            <a:r>
              <a:rPr lang="en-US" altLang="zh-CN" sz="1400" dirty="0"/>
              <a:t>())) {</a:t>
            </a:r>
            <a:endParaRPr lang="en-US" altLang="zh-CN" sz="1400" dirty="0"/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name.setError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getString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R.string.no_empty_name</a:t>
            </a:r>
            <a:r>
              <a:rPr lang="en-US" altLang="zh-CN" sz="1400" dirty="0"/>
              <a:t>));</a:t>
            </a:r>
            <a:endParaRPr lang="en-US" altLang="zh-CN" sz="1400" dirty="0"/>
          </a:p>
          <a:p>
            <a:r>
              <a:rPr lang="en-US" altLang="zh-CN" sz="1400" dirty="0"/>
              <a:t>	return;</a:t>
            </a:r>
            <a:endParaRPr lang="en-US" altLang="zh-CN" sz="1400" dirty="0"/>
          </a:p>
          <a:p>
            <a:r>
              <a:rPr lang="en-US" altLang="zh-CN" sz="1400" dirty="0"/>
              <a:t>      }</a:t>
            </a:r>
            <a:endParaRPr lang="en-US" altLang="zh-CN" sz="1400" dirty="0"/>
          </a:p>
          <a:p>
            <a:r>
              <a:rPr lang="en-US" altLang="zh-CN" sz="1400" dirty="0"/>
              <a:t>      //</a:t>
            </a:r>
            <a:r>
              <a:rPr lang="zh-CN" altLang="en-US" sz="1400" dirty="0"/>
              <a:t>省略</a:t>
            </a:r>
            <a:r>
              <a:rPr lang="en-US" altLang="zh-CN" sz="1400" dirty="0"/>
              <a:t>...</a:t>
            </a:r>
            <a:endParaRPr lang="en-US" altLang="zh-CN" sz="1400" dirty="0"/>
          </a:p>
          <a:p>
            <a:r>
              <a:rPr lang="en-US" altLang="zh-CN" sz="1400" dirty="0"/>
              <a:t>}    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11725" y="4775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https://www.cnblogs.com/graphics/p/4680073.html</a:t>
            </a:r>
            <a:endParaRPr lang="zh-CN" altLang="en-US" sz="1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97861" y="3886279"/>
            <a:ext cx="732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这样编写的好处在于可以直接完成按键的监听，</a:t>
            </a:r>
            <a:endParaRPr lang="en-US" altLang="zh-CN" sz="1200" dirty="0"/>
          </a:p>
          <a:p>
            <a:r>
              <a:rPr lang="zh-CN" altLang="en-US" sz="1200" dirty="0"/>
              <a:t>不必通过调用</a:t>
            </a:r>
            <a:r>
              <a:rPr lang="en-US" altLang="zh-CN" sz="1200" dirty="0" err="1"/>
              <a:t>findViewById</a:t>
            </a:r>
            <a:r>
              <a:rPr lang="en-US" altLang="zh-CN" sz="1200" dirty="0"/>
              <a:t>(int id)</a:t>
            </a:r>
            <a:r>
              <a:rPr lang="zh-CN" altLang="en-US" sz="1200" dirty="0"/>
              <a:t>找到该</a:t>
            </a:r>
            <a:r>
              <a:rPr lang="en-US" altLang="zh-CN" sz="1200" dirty="0"/>
              <a:t>Button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然后再为其设置点击监听器</a:t>
            </a:r>
            <a:r>
              <a:rPr lang="en-US" altLang="zh-CN" sz="1200" dirty="0" err="1"/>
              <a:t>setOnClickListener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OnClickListener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16"/>
</p:tagLst>
</file>

<file path=ppt/tags/tag10.xml><?xml version="1.0" encoding="utf-8"?>
<p:tagLst xmlns:p="http://schemas.openxmlformats.org/presentationml/2006/main">
  <p:tag name="KSO_WM_TEMPLATE_CATEGORY" val="custom"/>
  <p:tag name="KSO_WM_TEMPLATE_INDEX" val="160404"/>
</p:tagLst>
</file>

<file path=ppt/tags/tag11.xml><?xml version="1.0" encoding="utf-8"?>
<p:tagLst xmlns:p="http://schemas.openxmlformats.org/presentationml/2006/main">
  <p:tag name="KSO_WM_TEMPLATE_CATEGORY" val="custom"/>
  <p:tag name="KSO_WM_TEMPLATE_INDEX" val="160404"/>
</p:tagLst>
</file>

<file path=ppt/tags/tag12.xml><?xml version="1.0" encoding="utf-8"?>
<p:tagLst xmlns:p="http://schemas.openxmlformats.org/presentationml/2006/main">
  <p:tag name="KSO_WM_TEMPLATE_CATEGORY" val="custom"/>
  <p:tag name="KSO_WM_TEMPLATE_INDEX" val="160404"/>
</p:tagLst>
</file>

<file path=ppt/tags/tag13.xml><?xml version="1.0" encoding="utf-8"?>
<p:tagLst xmlns:p="http://schemas.openxmlformats.org/presentationml/2006/main">
  <p:tag name="KSO_WM_TEMPLATE_CATEGORY" val="custom"/>
  <p:tag name="KSO_WM_TEMPLATE_INDEX" val="160404"/>
</p:tagLst>
</file>

<file path=ppt/tags/tag14.xml><?xml version="1.0" encoding="utf-8"?>
<p:tagLst xmlns:p="http://schemas.openxmlformats.org/presentationml/2006/main">
  <p:tag name="KSO_WM_TEMPLATE_CATEGORY" val="custom"/>
  <p:tag name="KSO_WM_TEMPLATE_INDEX" val="160404"/>
</p:tagLst>
</file>

<file path=ppt/tags/tag15.xml><?xml version="1.0" encoding="utf-8"?>
<p:tagLst xmlns:p="http://schemas.openxmlformats.org/presentationml/2006/main">
  <p:tag name="KSO_WM_TEMPLATE_CATEGORY" val="custom"/>
  <p:tag name="KSO_WM_TEMPLATE_INDEX" val="160404"/>
</p:tagLst>
</file>

<file path=ppt/tags/tag16.xml><?xml version="1.0" encoding="utf-8"?>
<p:tagLst xmlns:p="http://schemas.openxmlformats.org/presentationml/2006/main">
  <p:tag name="KSO_WM_TEMPLATE_CATEGORY" val="custom"/>
  <p:tag name="KSO_WM_TEMPLATE_INDEX" val="160404"/>
</p:tagLst>
</file>

<file path=ppt/tags/tag17.xml><?xml version="1.0" encoding="utf-8"?>
<p:tagLst xmlns:p="http://schemas.openxmlformats.org/presentationml/2006/main">
  <p:tag name="KSO_WM_TEMPLATE_CATEGORY" val="custom"/>
  <p:tag name="KSO_WM_TEMPLATE_INDEX" val="160404"/>
</p:tagLst>
</file>

<file path=ppt/tags/tag18.xml><?xml version="1.0" encoding="utf-8"?>
<p:tagLst xmlns:p="http://schemas.openxmlformats.org/presentationml/2006/main">
  <p:tag name="KSO_WM_TEMPLATE_CATEGORY" val="custom"/>
  <p:tag name="KSO_WM_TEMPLATE_INDEX" val="160404"/>
</p:tagLst>
</file>

<file path=ppt/tags/tag19.xml><?xml version="1.0" encoding="utf-8"?>
<p:tagLst xmlns:p="http://schemas.openxmlformats.org/presentationml/2006/main">
  <p:tag name="KSO_WM_TEMPLATE_CATEGORY" val="custom"/>
  <p:tag name="KSO_WM_TEMPLATE_INDEX" val="160404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16"/>
</p:tagLst>
</file>

<file path=ppt/tags/tag20.xml><?xml version="1.0" encoding="utf-8"?>
<p:tagLst xmlns:p="http://schemas.openxmlformats.org/presentationml/2006/main">
  <p:tag name="KSO_WM_TEMPLATE_CATEGORY" val="custom"/>
  <p:tag name="KSO_WM_TEMPLATE_INDEX" val="160404"/>
</p:tagLst>
</file>

<file path=ppt/tags/tag21.xml><?xml version="1.0" encoding="utf-8"?>
<p:tagLst xmlns:p="http://schemas.openxmlformats.org/presentationml/2006/main">
  <p:tag name="KSO_WM_TEMPLATE_CATEGORY" val="custom"/>
  <p:tag name="KSO_WM_TEMPLATE_INDEX" val="160404"/>
</p:tagLst>
</file>

<file path=ppt/tags/tag22.xml><?xml version="1.0" encoding="utf-8"?>
<p:tagLst xmlns:p="http://schemas.openxmlformats.org/presentationml/2006/main">
  <p:tag name="KSO_WM_TEMPLATE_CATEGORY" val="custom"/>
  <p:tag name="KSO_WM_TEMPLATE_INDEX" val="160404"/>
</p:tagLst>
</file>

<file path=ppt/tags/tag23.xml><?xml version="1.0" encoding="utf-8"?>
<p:tagLst xmlns:p="http://schemas.openxmlformats.org/presentationml/2006/main">
  <p:tag name="KSO_WM_TEMPLATE_CATEGORY" val="custom"/>
  <p:tag name="KSO_WM_TEMPLATE_INDEX" val="160404"/>
</p:tagLst>
</file>

<file path=ppt/tags/tag24.xml><?xml version="1.0" encoding="utf-8"?>
<p:tagLst xmlns:p="http://schemas.openxmlformats.org/presentationml/2006/main">
  <p:tag name="KSO_WM_TEMPLATE_CATEGORY" val="custom"/>
  <p:tag name="KSO_WM_TEMPLATE_INDEX" val="160404"/>
</p:tagLst>
</file>

<file path=ppt/tags/tag25.xml><?xml version="1.0" encoding="utf-8"?>
<p:tagLst xmlns:p="http://schemas.openxmlformats.org/presentationml/2006/main">
  <p:tag name="KSO_WM_TEMPLATE_CATEGORY" val="custom"/>
  <p:tag name="KSO_WM_TEMPLATE_INDEX" val="160404"/>
</p:tagLst>
</file>

<file path=ppt/tags/tag26.xml><?xml version="1.0" encoding="utf-8"?>
<p:tagLst xmlns:p="http://schemas.openxmlformats.org/presentationml/2006/main">
  <p:tag name="KSO_WM_TEMPLATE_CATEGORY" val="custom"/>
  <p:tag name="KSO_WM_TEMPLATE_INDEX" val="160404"/>
</p:tagLst>
</file>

<file path=ppt/tags/tag27.xml><?xml version="1.0" encoding="utf-8"?>
<p:tagLst xmlns:p="http://schemas.openxmlformats.org/presentationml/2006/main">
  <p:tag name="KSO_WM_TEMPLATE_CATEGORY" val="custom"/>
  <p:tag name="KSO_WM_TEMPLATE_INDEX" val="160404"/>
</p:tagLst>
</file>

<file path=ppt/tags/tag28.xml><?xml version="1.0" encoding="utf-8"?>
<p:tagLst xmlns:p="http://schemas.openxmlformats.org/presentationml/2006/main">
  <p:tag name="KSO_WM_TEMPLATE_CATEGORY" val="custom"/>
  <p:tag name="KSO_WM_TEMPLATE_INDEX" val="160404"/>
</p:tagLst>
</file>

<file path=ppt/tags/tag29.xml><?xml version="1.0" encoding="utf-8"?>
<p:tagLst xmlns:p="http://schemas.openxmlformats.org/presentationml/2006/main">
  <p:tag name="KSO_WM_TEMPLATE_CATEGORY" val="custom"/>
  <p:tag name="KSO_WM_TEMPLATE_INDEX" val="16040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16"/>
</p:tagLst>
</file>

<file path=ppt/tags/tag30.xml><?xml version="1.0" encoding="utf-8"?>
<p:tagLst xmlns:p="http://schemas.openxmlformats.org/presentationml/2006/main">
  <p:tag name="KSO_WM_TEMPLATE_CATEGORY" val="custom"/>
  <p:tag name="KSO_WM_TEMPLATE_INDEX" val="160404"/>
</p:tagLst>
</file>

<file path=ppt/tags/tag31.xml><?xml version="1.0" encoding="utf-8"?>
<p:tagLst xmlns:p="http://schemas.openxmlformats.org/presentationml/2006/main">
  <p:tag name="KSO_WM_TEMPLATE_CATEGORY" val="custom"/>
  <p:tag name="KSO_WM_TEMPLATE_INDEX" val="160404"/>
</p:tagLst>
</file>

<file path=ppt/tags/tag32.xml><?xml version="1.0" encoding="utf-8"?>
<p:tagLst xmlns:p="http://schemas.openxmlformats.org/presentationml/2006/main">
  <p:tag name="KSO_WM_TEMPLATE_CATEGORY" val="custom"/>
  <p:tag name="KSO_WM_TEMPLATE_INDEX" val="160404"/>
</p:tagLst>
</file>

<file path=ppt/tags/tag33.xml><?xml version="1.0" encoding="utf-8"?>
<p:tagLst xmlns:p="http://schemas.openxmlformats.org/presentationml/2006/main">
  <p:tag name="KSO_WM_TEMPLATE_CATEGORY" val="custom"/>
  <p:tag name="KSO_WM_TEMPLATE_INDEX" val="160404"/>
</p:tagLst>
</file>

<file path=ppt/tags/tag34.xml><?xml version="1.0" encoding="utf-8"?>
<p:tagLst xmlns:p="http://schemas.openxmlformats.org/presentationml/2006/main">
  <p:tag name="KSO_WM_TEMPLATE_CATEGORY" val="custom"/>
  <p:tag name="KSO_WM_TEMPLATE_INDEX" val="160404"/>
</p:tagLst>
</file>

<file path=ppt/tags/tag35.xml><?xml version="1.0" encoding="utf-8"?>
<p:tagLst xmlns:p="http://schemas.openxmlformats.org/presentationml/2006/main">
  <p:tag name="KSO_WM_TEMPLATE_CATEGORY" val="custom"/>
  <p:tag name="KSO_WM_TEMPLATE_INDEX" val="160404"/>
</p:tagLst>
</file>

<file path=ppt/tags/tag36.xml><?xml version="1.0" encoding="utf-8"?>
<p:tagLst xmlns:p="http://schemas.openxmlformats.org/presentationml/2006/main">
  <p:tag name="KSO_WM_TEMPLATE_CATEGORY" val="custom"/>
  <p:tag name="KSO_WM_TEMPLATE_INDEX" val="160404"/>
</p:tagLst>
</file>

<file path=ppt/tags/tag37.xml><?xml version="1.0" encoding="utf-8"?>
<p:tagLst xmlns:p="http://schemas.openxmlformats.org/presentationml/2006/main">
  <p:tag name="KSO_WM_TEMPLATE_CATEGORY" val="custom"/>
  <p:tag name="KSO_WM_TEMPLATE_INDEX" val="160404"/>
</p:tagLst>
</file>

<file path=ppt/tags/tag38.xml><?xml version="1.0" encoding="utf-8"?>
<p:tagLst xmlns:p="http://schemas.openxmlformats.org/presentationml/2006/main">
  <p:tag name="KSO_WM_TEMPLATE_CATEGORY" val="custom"/>
  <p:tag name="KSO_WM_TEMPLATE_INDEX" val="160404"/>
</p:tagLst>
</file>

<file path=ppt/tags/tag39.xml><?xml version="1.0" encoding="utf-8"?>
<p:tagLst xmlns:p="http://schemas.openxmlformats.org/presentationml/2006/main">
  <p:tag name="KSO_WM_TEMPLATE_CATEGORY" val="custom"/>
  <p:tag name="KSO_WM_TEMPLATE_INDEX" val="160404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404"/>
</p:tagLst>
</file>

<file path=ppt/tags/tag40.xml><?xml version="1.0" encoding="utf-8"?>
<p:tagLst xmlns:p="http://schemas.openxmlformats.org/presentationml/2006/main">
  <p:tag name="KSO_WM_TEMPLATE_CATEGORY" val="custom"/>
  <p:tag name="KSO_WM_TEMPLATE_INDEX" val="160404"/>
</p:tagLst>
</file>

<file path=ppt/tags/tag41.xml><?xml version="1.0" encoding="utf-8"?>
<p:tagLst xmlns:p="http://schemas.openxmlformats.org/presentationml/2006/main">
  <p:tag name="KSO_WM_TEMPLATE_CATEGORY" val="custom"/>
  <p:tag name="KSO_WM_TEMPLATE_INDEX" val="160404"/>
</p:tagLst>
</file>

<file path=ppt/tags/tag42.xml><?xml version="1.0" encoding="utf-8"?>
<p:tagLst xmlns:p="http://schemas.openxmlformats.org/presentationml/2006/main">
  <p:tag name="KSO_WM_TEMPLATE_CATEGORY" val="custom"/>
  <p:tag name="KSO_WM_TEMPLATE_INDEX" val="160404"/>
</p:tagLst>
</file>

<file path=ppt/tags/tag43.xml><?xml version="1.0" encoding="utf-8"?>
<p:tagLst xmlns:p="http://schemas.openxmlformats.org/presentationml/2006/main">
  <p:tag name="KSO_WM_TEMPLATE_CATEGORY" val="custom"/>
  <p:tag name="KSO_WM_TEMPLATE_INDEX" val="160404"/>
</p:tagLst>
</file>

<file path=ppt/tags/tag44.xml><?xml version="1.0" encoding="utf-8"?>
<p:tagLst xmlns:p="http://schemas.openxmlformats.org/presentationml/2006/main">
  <p:tag name="KSO_WM_TEMPLATE_CATEGORY" val="custom"/>
  <p:tag name="KSO_WM_TEMPLATE_INDEX" val="160404"/>
</p:tagLst>
</file>

<file path=ppt/tags/tag45.xml><?xml version="1.0" encoding="utf-8"?>
<p:tagLst xmlns:p="http://schemas.openxmlformats.org/presentationml/2006/main">
  <p:tag name="KSO_WM_TEMPLATE_CATEGORY" val="custom"/>
  <p:tag name="KSO_WM_TEMPLATE_INDEX" val="160404"/>
</p:tagLst>
</file>

<file path=ppt/tags/tag46.xml><?xml version="1.0" encoding="utf-8"?>
<p:tagLst xmlns:p="http://schemas.openxmlformats.org/presentationml/2006/main">
  <p:tag name="KSO_WM_TEMPLATE_CATEGORY" val="custom"/>
  <p:tag name="KSO_WM_TEMPLATE_INDEX" val="160404"/>
</p:tagLst>
</file>

<file path=ppt/tags/tag47.xml><?xml version="1.0" encoding="utf-8"?>
<p:tagLst xmlns:p="http://schemas.openxmlformats.org/presentationml/2006/main">
  <p:tag name="KSO_WM_TEMPLATE_CATEGORY" val="custom"/>
  <p:tag name="KSO_WM_TEMPLATE_INDEX" val="160404"/>
</p:tagLst>
</file>

<file path=ppt/tags/tag48.xml><?xml version="1.0" encoding="utf-8"?>
<p:tagLst xmlns:p="http://schemas.openxmlformats.org/presentationml/2006/main">
  <p:tag name="KSO_WM_TEMPLATE_CATEGORY" val="custom"/>
  <p:tag name="KSO_WM_TEMPLATE_INDEX" val="160404"/>
</p:tagLst>
</file>

<file path=ppt/tags/tag49.xml><?xml version="1.0" encoding="utf-8"?>
<p:tagLst xmlns:p="http://schemas.openxmlformats.org/presentationml/2006/main">
  <p:tag name="KSO_WM_TEMPLATE_CATEGORY" val="custom"/>
  <p:tag name="KSO_WM_TEMPLATE_INDEX" val="160404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160404"/>
</p:tagLst>
</file>

<file path=ppt/tags/tag50.xml><?xml version="1.0" encoding="utf-8"?>
<p:tagLst xmlns:p="http://schemas.openxmlformats.org/presentationml/2006/main">
  <p:tag name="KSO_WM_TEMPLATE_CATEGORY" val="custom"/>
  <p:tag name="KSO_WM_TEMPLATE_INDEX" val="160404"/>
</p:tagLst>
</file>

<file path=ppt/tags/tag51.xml><?xml version="1.0" encoding="utf-8"?>
<p:tagLst xmlns:p="http://schemas.openxmlformats.org/presentationml/2006/main">
  <p:tag name="KSO_WM_TEMPLATE_CATEGORY" val="custom"/>
  <p:tag name="KSO_WM_TEMPLATE_INDEX" val="160404"/>
</p:tagLst>
</file>

<file path=ppt/tags/tag52.xml><?xml version="1.0" encoding="utf-8"?>
<p:tagLst xmlns:p="http://schemas.openxmlformats.org/presentationml/2006/main">
  <p:tag name="KSO_WM_TEMPLATE_CATEGORY" val="custom"/>
  <p:tag name="KSO_WM_TEMPLATE_INDEX" val="160404"/>
</p:tagLst>
</file>

<file path=ppt/tags/tag53.xml><?xml version="1.0" encoding="utf-8"?>
<p:tagLst xmlns:p="http://schemas.openxmlformats.org/presentationml/2006/main">
  <p:tag name="KSO_WM_TEMPLATE_CATEGORY" val="custom"/>
  <p:tag name="KSO_WM_TEMPLATE_INDEX" val="160404"/>
</p:tagLst>
</file>

<file path=ppt/tags/tag54.xml><?xml version="1.0" encoding="utf-8"?>
<p:tagLst xmlns:p="http://schemas.openxmlformats.org/presentationml/2006/main">
  <p:tag name="KSO_WM_TEMPLATE_CATEGORY" val="custom"/>
  <p:tag name="KSO_WM_TEMPLATE_INDEX" val="160404"/>
</p:tagLst>
</file>

<file path=ppt/tags/tag55.xml><?xml version="1.0" encoding="utf-8"?>
<p:tagLst xmlns:p="http://schemas.openxmlformats.org/presentationml/2006/main">
  <p:tag name="KSO_WM_TEMPLATE_CATEGORY" val="custom"/>
  <p:tag name="KSO_WM_TEMPLATE_INDEX" val="160404"/>
</p:tagLst>
</file>

<file path=ppt/tags/tag6.xml><?xml version="1.0" encoding="utf-8"?>
<p:tagLst xmlns:p="http://schemas.openxmlformats.org/presentationml/2006/main">
  <p:tag name="KSO_WM_TEMPLATE_CATEGORY" val="custom"/>
  <p:tag name="KSO_WM_TEMPLATE_INDEX" val="160404"/>
</p:tagLst>
</file>

<file path=ppt/tags/tag7.xml><?xml version="1.0" encoding="utf-8"?>
<p:tagLst xmlns:p="http://schemas.openxmlformats.org/presentationml/2006/main">
  <p:tag name="KSO_WM_TEMPLATE_CATEGORY" val="custom"/>
  <p:tag name="KSO_WM_TEMPLATE_INDEX" val="160404"/>
</p:tagLst>
</file>

<file path=ppt/tags/tag8.xml><?xml version="1.0" encoding="utf-8"?>
<p:tagLst xmlns:p="http://schemas.openxmlformats.org/presentationml/2006/main">
  <p:tag name="KSO_WM_TEMPLATE_CATEGORY" val="custom"/>
  <p:tag name="KSO_WM_TEMPLATE_INDEX" val="160404"/>
</p:tagLst>
</file>

<file path=ppt/tags/tag9.xml><?xml version="1.0" encoding="utf-8"?>
<p:tagLst xmlns:p="http://schemas.openxmlformats.org/presentationml/2006/main">
  <p:tag name="KSO_WM_TEMPLATE_CATEGORY" val="custom"/>
  <p:tag name="KSO_WM_TEMPLATE_INDEX" val="160404"/>
</p:tagLst>
</file>

<file path=ppt/theme/theme1.xml><?xml version="1.0" encoding="utf-8"?>
<a:theme xmlns:a="http://schemas.openxmlformats.org/drawingml/2006/main" name="A000120140530A11PPBG">
  <a:themeElements>
    <a:clrScheme name="116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BB4A27"/>
      </a:accent1>
      <a:accent2>
        <a:srgbClr val="C68F2C"/>
      </a:accent2>
      <a:accent3>
        <a:srgbClr val="DCD834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11582</Words>
  <Application>WPS 演示</Application>
  <PresentationFormat>全屏显示(16:9)</PresentationFormat>
  <Paragraphs>690</Paragraphs>
  <Slides>52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黑体</vt:lpstr>
      <vt:lpstr>方正中倩_GBK</vt:lpstr>
      <vt:lpstr>微软雅黑</vt:lpstr>
      <vt:lpstr>Times New Roman</vt:lpstr>
      <vt:lpstr>Arial Unicode MS</vt:lpstr>
      <vt:lpstr>Wingdings</vt:lpstr>
      <vt:lpstr>Consolas</vt:lpstr>
      <vt:lpstr>Segoe Print</vt:lpstr>
      <vt:lpstr>A000120140530A11PPBG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Administrator</cp:lastModifiedBy>
  <cp:revision>310</cp:revision>
  <dcterms:created xsi:type="dcterms:W3CDTF">2014-09-01T11:16:00Z</dcterms:created>
  <dcterms:modified xsi:type="dcterms:W3CDTF">2020-11-03T00:53:10Z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